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52" r:id="rId1"/>
  </p:sldMasterIdLst>
  <p:sldIdLst>
    <p:sldId id="257" r:id="rId2"/>
    <p:sldId id="258" r:id="rId3"/>
    <p:sldId id="265" r:id="rId4"/>
    <p:sldId id="264" r:id="rId5"/>
    <p:sldId id="259" r:id="rId6"/>
    <p:sldId id="260" r:id="rId7"/>
    <p:sldId id="261" r:id="rId8"/>
    <p:sldId id="262" r:id="rId9"/>
    <p:sldId id="263" r:id="rId10"/>
    <p:sldId id="256" r:id="rId11"/>
    <p:sldId id="266" r:id="rId12"/>
    <p:sldId id="267" r:id="rId13"/>
    <p:sldId id="268"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8" d="100"/>
          <a:sy n="68" d="100"/>
        </p:scale>
        <p:origin x="492"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85800" y="1346947"/>
            <a:ext cx="7772400"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85800" y="4282763"/>
            <a:ext cx="7772400"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685800" y="1484779"/>
            <a:ext cx="7772400" cy="274320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a:grpSpLocks noChangeAspect="1"/>
          </p:cNvGrpSpPr>
          <p:nvPr/>
        </p:nvGrpSpPr>
        <p:grpSpPr>
          <a:xfrm>
            <a:off x="7234780" y="4107023"/>
            <a:ext cx="914400" cy="914400"/>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788670" y="1432223"/>
            <a:ext cx="7593330" cy="3035808"/>
          </a:xfrm>
        </p:spPr>
        <p:txBody>
          <a:bodyPr anchor="ctr">
            <a:noAutofit/>
          </a:bodyPr>
          <a:lstStyle>
            <a:lvl1pPr algn="l">
              <a:lnSpc>
                <a:spcPct val="80000"/>
              </a:lnSpc>
              <a:defRPr sz="6400" b="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802386" y="4389120"/>
            <a:ext cx="5918454" cy="1069848"/>
          </a:xfrm>
        </p:spPr>
        <p:txBody>
          <a:bodyPr>
            <a:normAutofit/>
          </a:bodyPr>
          <a:lstStyle>
            <a:lvl1pPr marL="0" indent="0" algn="l">
              <a:buNone/>
              <a:defRPr sz="1800" b="0">
                <a:solidFill>
                  <a:schemeClr val="tx1"/>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3284890-85D2-4D7B-8EF5-15A9C1DB8F42}" type="datetimeFigureOut">
              <a:rPr lang="en-US" smtClean="0"/>
              <a:t>3/30/2019</a:t>
            </a:fld>
            <a:endParaRPr lang="en-US" dirty="0"/>
          </a:p>
        </p:txBody>
      </p:sp>
      <p:sp>
        <p:nvSpPr>
          <p:cNvPr id="5" name="Footer Placeholder 4"/>
          <p:cNvSpPr>
            <a:spLocks noGrp="1"/>
          </p:cNvSpPr>
          <p:nvPr>
            <p:ph type="ftr" sz="quarter" idx="11"/>
          </p:nvPr>
        </p:nvSpPr>
        <p:spPr>
          <a:xfrm>
            <a:off x="812805" y="6272785"/>
            <a:ext cx="4745736" cy="365125"/>
          </a:xfrm>
        </p:spPr>
        <p:txBody>
          <a:bodyPr/>
          <a:lstStyle/>
          <a:p>
            <a:endParaRPr lang="en-US" dirty="0"/>
          </a:p>
        </p:txBody>
      </p:sp>
      <p:sp>
        <p:nvSpPr>
          <p:cNvPr id="6" name="Slide Number Placeholder 5"/>
          <p:cNvSpPr>
            <a:spLocks noGrp="1"/>
          </p:cNvSpPr>
          <p:nvPr>
            <p:ph type="sldNum" sz="quarter" idx="12"/>
          </p:nvPr>
        </p:nvSpPr>
        <p:spPr>
          <a:xfrm>
            <a:off x="7244280" y="4227195"/>
            <a:ext cx="895401" cy="640080"/>
          </a:xfrm>
        </p:spPr>
        <p:txBody>
          <a:bodyPr/>
          <a:lstStyle>
            <a:lvl1pPr>
              <a:defRPr sz="2800" b="1"/>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891701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7157CC2-0FC8-4686-B024-99790E0F5162}" type="datetimeFigureOut">
              <a:rPr lang="en-US" smtClean="0"/>
              <a:t>3/30/2019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7319709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533400"/>
            <a:ext cx="1914525" cy="5638800"/>
          </a:xfrm>
        </p:spPr>
        <p:txBody>
          <a:bodyPr vert="eaVert"/>
          <a:lstStyle>
            <a:lvl1pPr>
              <a:defRPr b="0"/>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00100" y="533400"/>
            <a:ext cx="5629275"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6764DA5-CD3D-4590-A511-FCD3BC7A793E}" type="datetimeFigureOut">
              <a:rPr lang="en-US" smtClean="0"/>
              <a:t>3/30/2019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3982334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2F5661D-6934-4B32-B92C-470368BF1EC6}" type="datetimeFigureOut">
              <a:rPr lang="en-US" smtClean="0"/>
              <a:t>3/30/2019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7625498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9144000" cy="194001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5346" y="1225296"/>
            <a:ext cx="6960870" cy="3520440"/>
          </a:xfrm>
        </p:spPr>
        <p:txBody>
          <a:bodyPr anchor="ctr">
            <a:normAutofit/>
          </a:bodyPr>
          <a:lstStyle>
            <a:lvl1pPr>
              <a:lnSpc>
                <a:spcPct val="80000"/>
              </a:lnSpc>
              <a:defRPr sz="6400" b="0"/>
            </a:lvl1pPr>
          </a:lstStyle>
          <a:p>
            <a:r>
              <a:rPr lang="en-US"/>
              <a:t>Click to edit Master title style</a:t>
            </a:r>
            <a:endParaRPr lang="en-US" dirty="0"/>
          </a:p>
        </p:txBody>
      </p:sp>
      <p:sp>
        <p:nvSpPr>
          <p:cNvPr id="3" name="Text Placeholder 2"/>
          <p:cNvSpPr>
            <a:spLocks noGrp="1"/>
          </p:cNvSpPr>
          <p:nvPr>
            <p:ph type="body" idx="1"/>
          </p:nvPr>
        </p:nvSpPr>
        <p:spPr>
          <a:xfrm>
            <a:off x="1624330" y="5020056"/>
            <a:ext cx="6789420" cy="1066800"/>
          </a:xfrm>
        </p:spPr>
        <p:txBody>
          <a:bodyPr anchor="t">
            <a:normAutofit/>
          </a:bodyPr>
          <a:lstStyle>
            <a:lvl1pPr marL="0" indent="0">
              <a:buNone/>
              <a:defRPr sz="1800" b="0">
                <a:solidFill>
                  <a:schemeClr val="accent1">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445251" y="6272785"/>
            <a:ext cx="1983232" cy="365125"/>
          </a:xfrm>
        </p:spPr>
        <p:txBody>
          <a:bodyPr/>
          <a:lstStyle>
            <a:lvl1pPr>
              <a:defRPr>
                <a:solidFill>
                  <a:schemeClr val="accent1">
                    <a:lumMod val="50000"/>
                  </a:schemeClr>
                </a:solidFill>
              </a:defRPr>
            </a:lvl1pPr>
          </a:lstStyle>
          <a:p>
            <a:fld id="{C6F822A4-8DA6-4447-9B1F-C5DB58435268}" type="datetimeFigureOut">
              <a:rPr lang="en-US" smtClean="0"/>
              <a:t>3/30/2019</a:t>
            </a:fld>
            <a:endParaRPr lang="en-US" dirty="0"/>
          </a:p>
        </p:txBody>
      </p:sp>
      <p:sp>
        <p:nvSpPr>
          <p:cNvPr id="5" name="Footer Placeholder 4"/>
          <p:cNvSpPr>
            <a:spLocks noGrp="1"/>
          </p:cNvSpPr>
          <p:nvPr>
            <p:ph type="ftr" sz="quarter" idx="11"/>
          </p:nvPr>
        </p:nvSpPr>
        <p:spPr>
          <a:xfrm>
            <a:off x="1636099" y="6272784"/>
            <a:ext cx="4745736" cy="365125"/>
          </a:xfrm>
        </p:spPr>
        <p:txBody>
          <a:bodyPr/>
          <a:lstStyle>
            <a:lvl1pPr>
              <a:defRPr>
                <a:solidFill>
                  <a:schemeClr val="accent1">
                    <a:lumMod val="50000"/>
                  </a:schemeClr>
                </a:solidFill>
              </a:defRPr>
            </a:lvl1pPr>
          </a:lstStyle>
          <a:p>
            <a:endParaRPr lang="en-US" dirty="0"/>
          </a:p>
        </p:txBody>
      </p:sp>
      <p:grpSp>
        <p:nvGrpSpPr>
          <p:cNvPr id="8" name="Group 7"/>
          <p:cNvGrpSpPr>
            <a:grpSpLocks noChangeAspect="1"/>
          </p:cNvGrpSpPr>
          <p:nvPr/>
        </p:nvGrpSpPr>
        <p:grpSpPr>
          <a:xfrm>
            <a:off x="633862" y="2430623"/>
            <a:ext cx="914400" cy="914400"/>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645450" y="2508607"/>
            <a:ext cx="891224" cy="720332"/>
          </a:xfrm>
        </p:spPr>
        <p:txBody>
          <a:bodyPr/>
          <a:lstStyle>
            <a:lvl1pPr>
              <a:defRPr sz="2800"/>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0696066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60"/>
            <a:ext cx="365760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92218" y="2194560"/>
            <a:ext cx="365760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548D31E-DCDA-41A7-9C67-C4B11B94D21D}" type="datetimeFigureOut">
              <a:rPr lang="en-US" smtClean="0"/>
              <a:t>3/30/2019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5441963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685800"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20793"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820793"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B3762C0-B258-48F1-ADE6-176B4174CCDD}" type="datetimeFigureOut">
              <a:rPr lang="en-US" smtClean="0"/>
              <a:t>3/30/2019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6565249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lvl1pPr>
              <a:defRPr>
                <a:solidFill>
                  <a:schemeClr val="accent1">
                    <a:lumMod val="50000"/>
                  </a:schemeClr>
                </a:solidFill>
              </a:defRPr>
            </a:lvl1pPr>
          </a:lstStyle>
          <a:p>
            <a:fld id="{677919A6-33EB-49BD-A62F-1FA56B9F9712}" type="datetimeFigureOut">
              <a:rPr lang="en-US" smtClean="0"/>
              <a:t>3/30/2019</a:t>
            </a:fld>
            <a:endParaRPr lang="en-US" dirty="0"/>
          </a:p>
        </p:txBody>
      </p:sp>
      <p:sp>
        <p:nvSpPr>
          <p:cNvPr id="4" name="Footer Placeholder 3"/>
          <p:cNvSpPr>
            <a:spLocks noGrp="1"/>
          </p:cNvSpPr>
          <p:nvPr>
            <p:ph type="ftr" sz="quarter" idx="11"/>
          </p:nvPr>
        </p:nvSpPr>
        <p:spPr/>
        <p:txBody>
          <a:bodyPr/>
          <a:lstStyle>
            <a:lvl1pPr>
              <a:defRPr>
                <a:solidFill>
                  <a:schemeClr val="accent1">
                    <a:lumMod val="50000"/>
                  </a:schemeClr>
                </a:solidFill>
              </a:defRPr>
            </a:lvl1p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4717631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smtClean="0"/>
              <a:t>3/30/2019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3133084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6227806" y="1"/>
            <a:ext cx="291619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12230" y="685800"/>
            <a:ext cx="2400300" cy="1737360"/>
          </a:xfrm>
        </p:spPr>
        <p:txBody>
          <a:bodyPr anchor="b">
            <a:normAutofit/>
          </a:bodyPr>
          <a:lstStyle>
            <a:lvl1pPr>
              <a:defRPr sz="2800" b="0"/>
            </a:lvl1pPr>
          </a:lstStyle>
          <a:p>
            <a:r>
              <a:rPr lang="en-US"/>
              <a:t>Click to edit Master title style</a:t>
            </a:r>
            <a:endParaRPr lang="en-US" dirty="0"/>
          </a:p>
        </p:txBody>
      </p:sp>
      <p:sp>
        <p:nvSpPr>
          <p:cNvPr id="3" name="Content Placeholder 2"/>
          <p:cNvSpPr>
            <a:spLocks noGrp="1"/>
          </p:cNvSpPr>
          <p:nvPr>
            <p:ph idx="1"/>
          </p:nvPr>
        </p:nvSpPr>
        <p:spPr>
          <a:xfrm>
            <a:off x="628650" y="685800"/>
            <a:ext cx="5033772"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9" name="Date Placeholder 8"/>
          <p:cNvSpPr>
            <a:spLocks noGrp="1"/>
          </p:cNvSpPr>
          <p:nvPr>
            <p:ph type="dt" sz="half" idx="10"/>
          </p:nvPr>
        </p:nvSpPr>
        <p:spPr/>
        <p:txBody>
          <a:bodyPr/>
          <a:lstStyle/>
          <a:p>
            <a:fld id="{DA16AA21-1863-4931-97CB-99D0A168701B}" type="datetimeFigureOut">
              <a:rPr lang="en-US" smtClean="0"/>
              <a:t>3/30/2019</a:t>
            </a:fld>
            <a:endParaRPr lang="en-US" dirty="0"/>
          </a:p>
        </p:txBody>
      </p:sp>
      <p:sp>
        <p:nvSpPr>
          <p:cNvPr id="10" name="Footer Placeholder 9"/>
          <p:cNvSpPr>
            <a:spLocks noGrp="1"/>
          </p:cNvSpPr>
          <p:nvPr>
            <p:ph type="ftr" sz="quarter" idx="11"/>
          </p:nvPr>
        </p:nvSpPr>
        <p:spPr/>
        <p:txBody>
          <a:bodyPr/>
          <a:lstStyle/>
          <a:p>
            <a:endParaRPr lang="en-US" dirty="0"/>
          </a:p>
        </p:txBody>
      </p:sp>
      <p:sp>
        <p:nvSpPr>
          <p:cNvPr id="11" name="Slide Number Placeholder 10"/>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5372901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6227806" y="1"/>
            <a:ext cx="291619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12230" y="685800"/>
            <a:ext cx="2400300" cy="1737360"/>
          </a:xfrm>
        </p:spPr>
        <p:txBody>
          <a:bodyPr anchor="b">
            <a:normAutofit/>
          </a:bodyPr>
          <a:lstStyle>
            <a:lvl1pPr>
              <a:defRPr sz="2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6227805"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8" name="Date Placeholder 7"/>
          <p:cNvSpPr>
            <a:spLocks noGrp="1"/>
          </p:cNvSpPr>
          <p:nvPr>
            <p:ph type="dt" sz="half" idx="10"/>
          </p:nvPr>
        </p:nvSpPr>
        <p:spPr/>
        <p:txBody>
          <a:bodyPr/>
          <a:lstStyle/>
          <a:p>
            <a:fld id="{3772C379-9A7C-4C87-A116-CBE9F58B04C5}" type="datetimeFigureOut">
              <a:rPr lang="en-US" smtClean="0"/>
              <a:t>3/30/2019</a:t>
            </a:fld>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2953038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grpSp>
        <p:nvGrpSpPr>
          <p:cNvPr id="12" name="Group 11"/>
          <p:cNvGrpSpPr/>
          <p:nvPr/>
        </p:nvGrpSpPr>
        <p:grpSpPr>
          <a:xfrm>
            <a:off x="8522664" y="6255258"/>
            <a:ext cx="393192" cy="393192"/>
            <a:chOff x="8532189" y="5068824"/>
            <a:chExt cx="393192" cy="393192"/>
          </a:xfrm>
        </p:grpSpPr>
        <p:sp>
          <p:nvSpPr>
            <p:cNvPr id="8" name="Oval 7"/>
            <p:cNvSpPr>
              <a:spLocks noChangeAspect="1"/>
            </p:cNvSpPr>
            <p:nvPr/>
          </p:nvSpPr>
          <p:spPr>
            <a:xfrm>
              <a:off x="8532189" y="5068824"/>
              <a:ext cx="393192" cy="393192"/>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2" name="Title Placeholder 1"/>
          <p:cNvSpPr>
            <a:spLocks noGrp="1"/>
          </p:cNvSpPr>
          <p:nvPr>
            <p:ph type="title"/>
          </p:nvPr>
        </p:nvSpPr>
        <p:spPr>
          <a:xfrm>
            <a:off x="685800" y="484632"/>
            <a:ext cx="7772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21408"/>
            <a:ext cx="7772400" cy="405079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992368" y="6272785"/>
            <a:ext cx="2455164" cy="365125"/>
          </a:xfrm>
          <a:prstGeom prst="rect">
            <a:avLst/>
          </a:prstGeom>
        </p:spPr>
        <p:txBody>
          <a:bodyPr vert="horz" lIns="91440" tIns="45720" rIns="91440" bIns="45720" rtlCol="0" anchor="ctr"/>
          <a:lstStyle>
            <a:lvl1pPr algn="r">
              <a:defRPr sz="1000">
                <a:solidFill>
                  <a:schemeClr val="accent1">
                    <a:lumMod val="50000"/>
                  </a:schemeClr>
                </a:solidFill>
              </a:defRPr>
            </a:lvl1pPr>
          </a:lstStyle>
          <a:p>
            <a:fld id="{8664C608-40B1-4030-A28D-5B74BC98ADCE}" type="datetimeFigureOut">
              <a:rPr lang="en-US" smtClean="0"/>
              <a:t>3/30/2019</a:t>
            </a:fld>
            <a:endParaRPr lang="en-US" dirty="0"/>
          </a:p>
        </p:txBody>
      </p:sp>
      <p:sp>
        <p:nvSpPr>
          <p:cNvPr id="5" name="Footer Placeholder 4"/>
          <p:cNvSpPr>
            <a:spLocks noGrp="1"/>
          </p:cNvSpPr>
          <p:nvPr>
            <p:ph type="ftr" sz="quarter" idx="3"/>
          </p:nvPr>
        </p:nvSpPr>
        <p:spPr>
          <a:xfrm>
            <a:off x="685800" y="6272785"/>
            <a:ext cx="4745736" cy="365125"/>
          </a:xfrm>
          <a:prstGeom prst="rect">
            <a:avLst/>
          </a:prstGeom>
        </p:spPr>
        <p:txBody>
          <a:bodyPr vert="horz" lIns="91440" tIns="45720" rIns="91440" bIns="45720" rtlCol="0" anchor="ctr"/>
          <a:lstStyle>
            <a:lvl1pPr algn="l">
              <a:defRPr sz="1000">
                <a:solidFill>
                  <a:schemeClr val="accent1">
                    <a:lumMod val="50000"/>
                  </a:schemeClr>
                </a:solidFill>
              </a:defRPr>
            </a:lvl1pPr>
          </a:lstStyle>
          <a:p>
            <a:endParaRPr lang="en-US" dirty="0"/>
          </a:p>
        </p:txBody>
      </p:sp>
      <p:sp>
        <p:nvSpPr>
          <p:cNvPr id="6" name="Slide Number Placeholder 5"/>
          <p:cNvSpPr>
            <a:spLocks noGrp="1"/>
          </p:cNvSpPr>
          <p:nvPr>
            <p:ph type="sldNum" sz="quarter" idx="4"/>
          </p:nvPr>
        </p:nvSpPr>
        <p:spPr>
          <a:xfrm>
            <a:off x="8483346" y="6272785"/>
            <a:ext cx="480060" cy="365125"/>
          </a:xfrm>
          <a:prstGeom prst="rect">
            <a:avLst/>
          </a:prstGeom>
        </p:spPr>
        <p:txBody>
          <a:bodyPr vert="horz" lIns="91440" tIns="45720" rIns="91440" bIns="45720" rtlCol="0" anchor="ctr"/>
          <a:lstStyle>
            <a:lvl1pPr algn="ctr">
              <a:defRPr sz="1100" b="1" spc="-70" baseline="0">
                <a:solidFill>
                  <a:srgbClr val="FFFFFF"/>
                </a:solidFill>
                <a:latin typeface="+mn-lt"/>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546452009"/>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hf sldNum="0" hdr="0" ftr="0" dt="0"/>
  <p:txStyles>
    <p:titleStyle>
      <a:lvl1pPr algn="l" defTabSz="914400" rtl="0" eaLnBrk="1" latinLnBrk="0" hangingPunct="1">
        <a:lnSpc>
          <a:spcPct val="90000"/>
        </a:lnSpc>
        <a:spcBef>
          <a:spcPct val="0"/>
        </a:spcBef>
        <a:buNone/>
        <a:defRPr sz="4200" b="0" kern="1200" cap="all" baseline="0">
          <a:solidFill>
            <a:schemeClr val="bg1"/>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bg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bg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bg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bg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bg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D5D28D0-FEE7-4DA7-A5E8-C0C2D87B5435}"/>
              </a:ext>
            </a:extLst>
          </p:cNvPr>
          <p:cNvSpPr/>
          <p:nvPr/>
        </p:nvSpPr>
        <p:spPr>
          <a:xfrm>
            <a:off x="0" y="0"/>
            <a:ext cx="9144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143202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39F43E-42D6-4894-AC67-332AECF7BF77}"/>
              </a:ext>
            </a:extLst>
          </p:cNvPr>
          <p:cNvSpPr>
            <a:spLocks noGrp="1"/>
          </p:cNvSpPr>
          <p:nvPr>
            <p:ph type="ctrTitle"/>
          </p:nvPr>
        </p:nvSpPr>
        <p:spPr/>
        <p:txBody>
          <a:bodyPr/>
          <a:lstStyle/>
          <a:p>
            <a:r>
              <a:rPr lang="en-US" sz="6000" dirty="0"/>
              <a:t>The Power of the Tongue</a:t>
            </a:r>
          </a:p>
        </p:txBody>
      </p:sp>
      <p:sp>
        <p:nvSpPr>
          <p:cNvPr id="3" name="Subtitle 2">
            <a:extLst>
              <a:ext uri="{FF2B5EF4-FFF2-40B4-BE49-F238E27FC236}">
                <a16:creationId xmlns:a16="http://schemas.microsoft.com/office/drawing/2014/main" id="{8EFF1405-8F51-4C92-8B27-23C2EF4920A3}"/>
              </a:ext>
            </a:extLst>
          </p:cNvPr>
          <p:cNvSpPr>
            <a:spLocks noGrp="1"/>
          </p:cNvSpPr>
          <p:nvPr>
            <p:ph type="subTitle" idx="1"/>
          </p:nvPr>
        </p:nvSpPr>
        <p:spPr/>
        <p:txBody>
          <a:bodyPr/>
          <a:lstStyle/>
          <a:p>
            <a:r>
              <a:rPr lang="en-US" dirty="0">
                <a:solidFill>
                  <a:schemeClr val="bg1"/>
                </a:solidFill>
              </a:rPr>
              <a:t>Church of Christ at Medina</a:t>
            </a:r>
          </a:p>
          <a:p>
            <a:r>
              <a:rPr lang="en-US" dirty="0">
                <a:solidFill>
                  <a:schemeClr val="bg1"/>
                </a:solidFill>
              </a:rPr>
              <a:t>March 31</a:t>
            </a:r>
            <a:r>
              <a:rPr lang="en-US" baseline="30000" dirty="0">
                <a:solidFill>
                  <a:schemeClr val="bg1"/>
                </a:solidFill>
              </a:rPr>
              <a:t>st</a:t>
            </a:r>
            <a:r>
              <a:rPr lang="en-US" dirty="0">
                <a:solidFill>
                  <a:schemeClr val="bg1"/>
                </a:solidFill>
              </a:rPr>
              <a:t>, 2019</a:t>
            </a:r>
          </a:p>
        </p:txBody>
      </p:sp>
    </p:spTree>
    <p:extLst>
      <p:ext uri="{BB962C8B-B14F-4D97-AF65-F5344CB8AC3E}">
        <p14:creationId xmlns:p14="http://schemas.microsoft.com/office/powerpoint/2010/main" val="24183567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ED8771-CF8C-4BB9-9BD8-117F47B4A30D}"/>
              </a:ext>
            </a:extLst>
          </p:cNvPr>
          <p:cNvSpPr>
            <a:spLocks noGrp="1"/>
          </p:cNvSpPr>
          <p:nvPr>
            <p:ph type="title"/>
          </p:nvPr>
        </p:nvSpPr>
        <p:spPr>
          <a:xfrm>
            <a:off x="0" y="0"/>
            <a:ext cx="9144000" cy="895637"/>
          </a:xfrm>
        </p:spPr>
        <p:txBody>
          <a:bodyPr/>
          <a:lstStyle/>
          <a:p>
            <a:r>
              <a:rPr lang="en-US" b="1" cap="none" dirty="0">
                <a:latin typeface="Calibri" panose="020F0502020204030204" pitchFamily="34" charset="0"/>
                <a:cs typeface="Calibri" panose="020F0502020204030204" pitchFamily="34" charset="0"/>
              </a:rPr>
              <a:t>James 3:  The Power of the Tongue</a:t>
            </a:r>
          </a:p>
        </p:txBody>
      </p:sp>
      <p:sp>
        <p:nvSpPr>
          <p:cNvPr id="3" name="Content Placeholder 2">
            <a:extLst>
              <a:ext uri="{FF2B5EF4-FFF2-40B4-BE49-F238E27FC236}">
                <a16:creationId xmlns:a16="http://schemas.microsoft.com/office/drawing/2014/main" id="{73CA75E8-A2A0-4EDD-9473-C55B335093DD}"/>
              </a:ext>
            </a:extLst>
          </p:cNvPr>
          <p:cNvSpPr>
            <a:spLocks noGrp="1"/>
          </p:cNvSpPr>
          <p:nvPr>
            <p:ph sz="half" idx="1"/>
          </p:nvPr>
        </p:nvSpPr>
        <p:spPr>
          <a:xfrm>
            <a:off x="98473" y="923771"/>
            <a:ext cx="4895557" cy="4745507"/>
          </a:xfrm>
        </p:spPr>
        <p:txBody>
          <a:bodyPr>
            <a:normAutofit fontScale="85000" lnSpcReduction="20000"/>
          </a:bodyPr>
          <a:lstStyle/>
          <a:p>
            <a:pPr marL="0" lvl="1" indent="0" hangingPunct="0">
              <a:lnSpc>
                <a:spcPct val="120000"/>
              </a:lnSpc>
              <a:spcBef>
                <a:spcPts val="0"/>
              </a:spcBef>
              <a:buClr>
                <a:schemeClr val="bg1"/>
              </a:buClr>
              <a:buNone/>
            </a:pPr>
            <a:r>
              <a:rPr lang="en-US" sz="2400" baseline="30000" dirty="0">
                <a:latin typeface="Calibri" panose="020F0502020204030204" pitchFamily="34" charset="0"/>
                <a:cs typeface="Calibri" panose="020F0502020204030204" pitchFamily="34" charset="0"/>
              </a:rPr>
              <a:t>1</a:t>
            </a:r>
            <a:r>
              <a:rPr lang="en-US" sz="2400" dirty="0">
                <a:latin typeface="Calibri" panose="020F0502020204030204" pitchFamily="34" charset="0"/>
                <a:cs typeface="Calibri" panose="020F0502020204030204" pitchFamily="34" charset="0"/>
              </a:rPr>
              <a:t>Not many of you should become teachers, my brothers, for you know that we who teach will be judged with greater strictness. </a:t>
            </a:r>
            <a:r>
              <a:rPr lang="en-US" sz="2400" baseline="30000" dirty="0">
                <a:latin typeface="Calibri" panose="020F0502020204030204" pitchFamily="34" charset="0"/>
                <a:cs typeface="Calibri" panose="020F0502020204030204" pitchFamily="34" charset="0"/>
              </a:rPr>
              <a:t>2</a:t>
            </a:r>
            <a:r>
              <a:rPr lang="en-US" sz="2400" dirty="0">
                <a:latin typeface="Calibri" panose="020F0502020204030204" pitchFamily="34" charset="0"/>
                <a:cs typeface="Calibri" panose="020F0502020204030204" pitchFamily="34" charset="0"/>
              </a:rPr>
              <a:t>For we all stumble in many ways. And if anyone does not stumble in what he says, he is a perfect man, able also to bridle his whole body. </a:t>
            </a:r>
            <a:r>
              <a:rPr lang="en-US" sz="2400" baseline="30000" dirty="0">
                <a:latin typeface="Calibri" panose="020F0502020204030204" pitchFamily="34" charset="0"/>
                <a:cs typeface="Calibri" panose="020F0502020204030204" pitchFamily="34" charset="0"/>
              </a:rPr>
              <a:t>3</a:t>
            </a:r>
            <a:r>
              <a:rPr lang="en-US" sz="2400" dirty="0">
                <a:latin typeface="Calibri" panose="020F0502020204030204" pitchFamily="34" charset="0"/>
                <a:cs typeface="Calibri" panose="020F0502020204030204" pitchFamily="34" charset="0"/>
              </a:rPr>
              <a:t>If we put bits into the mouths of horses so that they obey us, we guide their whole bodies as well. </a:t>
            </a:r>
            <a:r>
              <a:rPr lang="en-US" sz="2400" baseline="30000" dirty="0">
                <a:latin typeface="Calibri" panose="020F0502020204030204" pitchFamily="34" charset="0"/>
                <a:cs typeface="Calibri" panose="020F0502020204030204" pitchFamily="34" charset="0"/>
              </a:rPr>
              <a:t>4</a:t>
            </a:r>
            <a:r>
              <a:rPr lang="en-US" sz="2400" dirty="0">
                <a:latin typeface="Calibri" panose="020F0502020204030204" pitchFamily="34" charset="0"/>
                <a:cs typeface="Calibri" panose="020F0502020204030204" pitchFamily="34" charset="0"/>
              </a:rPr>
              <a:t>Look at the ships also: though they are so large and are driven by strong winds, they are guided by a very small rudder wherever the will of the pilot directs. </a:t>
            </a:r>
            <a:r>
              <a:rPr lang="en-US" sz="2400" baseline="30000" dirty="0">
                <a:latin typeface="Calibri" panose="020F0502020204030204" pitchFamily="34" charset="0"/>
                <a:cs typeface="Calibri" panose="020F0502020204030204" pitchFamily="34" charset="0"/>
              </a:rPr>
              <a:t>5</a:t>
            </a:r>
            <a:r>
              <a:rPr lang="en-US" sz="2400" dirty="0">
                <a:latin typeface="Calibri" panose="020F0502020204030204" pitchFamily="34" charset="0"/>
                <a:cs typeface="Calibri" panose="020F0502020204030204" pitchFamily="34" charset="0"/>
              </a:rPr>
              <a:t>So also the tongue is a small member, yet it boasts of great things.</a:t>
            </a:r>
          </a:p>
        </p:txBody>
      </p:sp>
      <p:sp>
        <p:nvSpPr>
          <p:cNvPr id="4" name="Content Placeholder 3">
            <a:extLst>
              <a:ext uri="{FF2B5EF4-FFF2-40B4-BE49-F238E27FC236}">
                <a16:creationId xmlns:a16="http://schemas.microsoft.com/office/drawing/2014/main" id="{B7D04548-0A3A-493C-A31F-93DCEB1801D4}"/>
              </a:ext>
            </a:extLst>
          </p:cNvPr>
          <p:cNvSpPr>
            <a:spLocks noGrp="1"/>
          </p:cNvSpPr>
          <p:nvPr>
            <p:ph sz="half" idx="2"/>
          </p:nvPr>
        </p:nvSpPr>
        <p:spPr>
          <a:xfrm>
            <a:off x="5331656" y="895637"/>
            <a:ext cx="3713870" cy="4843579"/>
          </a:xfrm>
        </p:spPr>
        <p:txBody>
          <a:bodyPr>
            <a:noAutofit/>
          </a:bodyPr>
          <a:lstStyle/>
          <a:p>
            <a:pPr marL="457200" indent="-457200">
              <a:buClr>
                <a:schemeClr val="bg1"/>
              </a:buClr>
              <a:buFont typeface="+mj-lt"/>
              <a:buAutoNum type="arabicPeriod"/>
            </a:pPr>
            <a:r>
              <a:rPr lang="en-US" sz="2400" dirty="0">
                <a:latin typeface="Calibri" panose="020F0502020204030204" pitchFamily="34" charset="0"/>
                <a:cs typeface="Calibri" panose="020F0502020204030204" pitchFamily="34" charset="0"/>
              </a:rPr>
              <a:t>Be careful when teaching.</a:t>
            </a:r>
          </a:p>
          <a:p>
            <a:pPr marL="457200" indent="-457200">
              <a:buClr>
                <a:schemeClr val="bg1"/>
              </a:buClr>
              <a:buFont typeface="+mj-lt"/>
              <a:buAutoNum type="arabicPeriod"/>
            </a:pPr>
            <a:r>
              <a:rPr lang="en-US" sz="2400" dirty="0">
                <a:latin typeface="Calibri" panose="020F0502020204030204" pitchFamily="34" charset="0"/>
                <a:cs typeface="Calibri" panose="020F0502020204030204" pitchFamily="34" charset="0"/>
              </a:rPr>
              <a:t>Every man sins, and the tongue (speech) is one of the most common ways to sin.</a:t>
            </a:r>
          </a:p>
          <a:p>
            <a:pPr marL="457200" indent="-457200">
              <a:buClr>
                <a:schemeClr val="bg1"/>
              </a:buClr>
              <a:buFont typeface="+mj-lt"/>
              <a:buAutoNum type="arabicPeriod"/>
            </a:pPr>
            <a:r>
              <a:rPr lang="en-US" sz="2400" dirty="0">
                <a:latin typeface="Calibri" panose="020F0502020204030204" pitchFamily="34" charset="0"/>
                <a:cs typeface="Calibri" panose="020F0502020204030204" pitchFamily="34" charset="0"/>
              </a:rPr>
              <a:t>Just as large powerful animals and machines are controlled by small items, man is often controlled by a small member of our body – the tongue.</a:t>
            </a:r>
          </a:p>
        </p:txBody>
      </p:sp>
      <p:cxnSp>
        <p:nvCxnSpPr>
          <p:cNvPr id="5" name="Straight Connector 4">
            <a:extLst>
              <a:ext uri="{FF2B5EF4-FFF2-40B4-BE49-F238E27FC236}">
                <a16:creationId xmlns:a16="http://schemas.microsoft.com/office/drawing/2014/main" id="{6A1C7357-47DA-4B51-AB85-397439C597D9}"/>
              </a:ext>
            </a:extLst>
          </p:cNvPr>
          <p:cNvCxnSpPr/>
          <p:nvPr/>
        </p:nvCxnSpPr>
        <p:spPr>
          <a:xfrm>
            <a:off x="0" y="895656"/>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D70DB96F-C0A7-4AFE-9365-4542A5CD236A}"/>
              </a:ext>
            </a:extLst>
          </p:cNvPr>
          <p:cNvCxnSpPr/>
          <p:nvPr/>
        </p:nvCxnSpPr>
        <p:spPr>
          <a:xfrm>
            <a:off x="-42204" y="5779471"/>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8493944C-891A-46EE-8CC7-ED5761642577}"/>
              </a:ext>
            </a:extLst>
          </p:cNvPr>
          <p:cNvSpPr txBox="1"/>
          <p:nvPr/>
        </p:nvSpPr>
        <p:spPr>
          <a:xfrm>
            <a:off x="0" y="5819726"/>
            <a:ext cx="8525022" cy="707886"/>
          </a:xfrm>
          <a:prstGeom prst="rect">
            <a:avLst/>
          </a:prstGeom>
          <a:noFill/>
        </p:spPr>
        <p:txBody>
          <a:bodyPr wrap="square" rtlCol="0">
            <a:spAutoFit/>
          </a:bodyPr>
          <a:lstStyle/>
          <a:p>
            <a:r>
              <a:rPr lang="en-US" sz="2000" dirty="0">
                <a:solidFill>
                  <a:schemeClr val="bg1"/>
                </a:solidFill>
                <a:latin typeface="Calibri" panose="020F0502020204030204" pitchFamily="34" charset="0"/>
                <a:cs typeface="Calibri" panose="020F0502020204030204" pitchFamily="34" charset="0"/>
              </a:rPr>
              <a:t>Key Verses:  James 3:1-5, Proverbs 10:18, Matthew 28:18-20, 1 Peter 3:15, Hebrews 5:12-6:3, Romans 3:10,23, 1 John 1:8, Ecclesiastes 7:20</a:t>
            </a:r>
          </a:p>
        </p:txBody>
      </p:sp>
    </p:spTree>
    <p:extLst>
      <p:ext uri="{BB962C8B-B14F-4D97-AF65-F5344CB8AC3E}">
        <p14:creationId xmlns:p14="http://schemas.microsoft.com/office/powerpoint/2010/main" val="393927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down)">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down)">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ED8771-CF8C-4BB9-9BD8-117F47B4A30D}"/>
              </a:ext>
            </a:extLst>
          </p:cNvPr>
          <p:cNvSpPr>
            <a:spLocks noGrp="1"/>
          </p:cNvSpPr>
          <p:nvPr>
            <p:ph type="title"/>
          </p:nvPr>
        </p:nvSpPr>
        <p:spPr>
          <a:xfrm>
            <a:off x="0" y="0"/>
            <a:ext cx="9144000" cy="895637"/>
          </a:xfrm>
        </p:spPr>
        <p:txBody>
          <a:bodyPr/>
          <a:lstStyle/>
          <a:p>
            <a:r>
              <a:rPr lang="en-US" b="1" cap="none" dirty="0">
                <a:latin typeface="Calibri" panose="020F0502020204030204" pitchFamily="34" charset="0"/>
                <a:cs typeface="Calibri" panose="020F0502020204030204" pitchFamily="34" charset="0"/>
              </a:rPr>
              <a:t>James 3:  The Power of the Tongue</a:t>
            </a:r>
          </a:p>
        </p:txBody>
      </p:sp>
      <p:sp>
        <p:nvSpPr>
          <p:cNvPr id="3" name="Content Placeholder 2">
            <a:extLst>
              <a:ext uri="{FF2B5EF4-FFF2-40B4-BE49-F238E27FC236}">
                <a16:creationId xmlns:a16="http://schemas.microsoft.com/office/drawing/2014/main" id="{73CA75E8-A2A0-4EDD-9473-C55B335093DD}"/>
              </a:ext>
            </a:extLst>
          </p:cNvPr>
          <p:cNvSpPr>
            <a:spLocks noGrp="1"/>
          </p:cNvSpPr>
          <p:nvPr>
            <p:ph sz="half" idx="1"/>
          </p:nvPr>
        </p:nvSpPr>
        <p:spPr>
          <a:xfrm>
            <a:off x="98472" y="923771"/>
            <a:ext cx="6006906" cy="4745507"/>
          </a:xfrm>
        </p:spPr>
        <p:txBody>
          <a:bodyPr>
            <a:noAutofit/>
          </a:bodyPr>
          <a:lstStyle/>
          <a:p>
            <a:pPr marL="0" lvl="1" indent="0" hangingPunct="0">
              <a:lnSpc>
                <a:spcPct val="100000"/>
              </a:lnSpc>
              <a:spcBef>
                <a:spcPts val="0"/>
              </a:spcBef>
              <a:spcAft>
                <a:spcPts val="0"/>
              </a:spcAft>
              <a:buClr>
                <a:schemeClr val="bg1"/>
              </a:buClr>
              <a:buNone/>
            </a:pPr>
            <a:r>
              <a:rPr lang="en-US" sz="2000" dirty="0">
                <a:latin typeface="Calibri" panose="020F0502020204030204" pitchFamily="34" charset="0"/>
                <a:cs typeface="Calibri" panose="020F0502020204030204" pitchFamily="34" charset="0"/>
              </a:rPr>
              <a:t>How great a forest is set ablaze by such a small fire! </a:t>
            </a:r>
            <a:r>
              <a:rPr lang="en-US" sz="2000" baseline="30000" dirty="0">
                <a:latin typeface="Calibri" panose="020F0502020204030204" pitchFamily="34" charset="0"/>
                <a:cs typeface="Calibri" panose="020F0502020204030204" pitchFamily="34" charset="0"/>
              </a:rPr>
              <a:t>6</a:t>
            </a:r>
            <a:r>
              <a:rPr lang="en-US" sz="2000" dirty="0">
                <a:latin typeface="Calibri" panose="020F0502020204030204" pitchFamily="34" charset="0"/>
                <a:cs typeface="Calibri" panose="020F0502020204030204" pitchFamily="34" charset="0"/>
              </a:rPr>
              <a:t>And the tongue is a fire, a world of unrighteousness. The tongue is set among our members, staining the whole body, setting on fire the entire course of life, and set on fire by hell.</a:t>
            </a:r>
            <a:r>
              <a:rPr lang="en-US" sz="2000" baseline="30000" dirty="0">
                <a:latin typeface="Calibri" panose="020F0502020204030204" pitchFamily="34" charset="0"/>
                <a:cs typeface="Calibri" panose="020F0502020204030204" pitchFamily="34" charset="0"/>
              </a:rPr>
              <a:t>  7</a:t>
            </a:r>
            <a:r>
              <a:rPr lang="en-US" sz="2000" dirty="0">
                <a:latin typeface="Calibri" panose="020F0502020204030204" pitchFamily="34" charset="0"/>
                <a:cs typeface="Calibri" panose="020F0502020204030204" pitchFamily="34" charset="0"/>
              </a:rPr>
              <a:t>For every kind of beast and bird, of reptile and sea creature, can be tamed and has been tamed by mankind, </a:t>
            </a:r>
            <a:r>
              <a:rPr lang="en-US" sz="2000" baseline="30000" dirty="0">
                <a:latin typeface="Calibri" panose="020F0502020204030204" pitchFamily="34" charset="0"/>
                <a:cs typeface="Calibri" panose="020F0502020204030204" pitchFamily="34" charset="0"/>
              </a:rPr>
              <a:t>8</a:t>
            </a:r>
            <a:r>
              <a:rPr lang="en-US" sz="2000" dirty="0">
                <a:latin typeface="Calibri" panose="020F0502020204030204" pitchFamily="34" charset="0"/>
                <a:cs typeface="Calibri" panose="020F0502020204030204" pitchFamily="34" charset="0"/>
              </a:rPr>
              <a:t>but no human being can tame the tongue. It is a restless evil, full of deadly poison. </a:t>
            </a:r>
            <a:r>
              <a:rPr lang="en-US" sz="2000" baseline="30000" dirty="0">
                <a:latin typeface="Calibri" panose="020F0502020204030204" pitchFamily="34" charset="0"/>
                <a:cs typeface="Calibri" panose="020F0502020204030204" pitchFamily="34" charset="0"/>
              </a:rPr>
              <a:t>9</a:t>
            </a:r>
            <a:r>
              <a:rPr lang="en-US" sz="2000" dirty="0">
                <a:latin typeface="Calibri" panose="020F0502020204030204" pitchFamily="34" charset="0"/>
                <a:cs typeface="Calibri" panose="020F0502020204030204" pitchFamily="34" charset="0"/>
              </a:rPr>
              <a:t>With it we bless our Lord and Father, and with it we curse people</a:t>
            </a:r>
            <a:r>
              <a:rPr lang="en-US" sz="2000" baseline="30000" dirty="0">
                <a:latin typeface="Calibri" panose="020F0502020204030204" pitchFamily="34" charset="0"/>
                <a:cs typeface="Calibri" panose="020F0502020204030204" pitchFamily="34" charset="0"/>
              </a:rPr>
              <a:t> </a:t>
            </a:r>
            <a:r>
              <a:rPr lang="en-US" sz="2000" dirty="0">
                <a:latin typeface="Calibri" panose="020F0502020204030204" pitchFamily="34" charset="0"/>
                <a:cs typeface="Calibri" panose="020F0502020204030204" pitchFamily="34" charset="0"/>
              </a:rPr>
              <a:t>who are made in the likeness of God. </a:t>
            </a:r>
            <a:r>
              <a:rPr lang="en-US" sz="2000" baseline="30000" dirty="0">
                <a:latin typeface="Calibri" panose="020F0502020204030204" pitchFamily="34" charset="0"/>
                <a:cs typeface="Calibri" panose="020F0502020204030204" pitchFamily="34" charset="0"/>
              </a:rPr>
              <a:t>10</a:t>
            </a:r>
            <a:r>
              <a:rPr lang="en-US" sz="2000" dirty="0">
                <a:latin typeface="Calibri" panose="020F0502020204030204" pitchFamily="34" charset="0"/>
                <a:cs typeface="Calibri" panose="020F0502020204030204" pitchFamily="34" charset="0"/>
              </a:rPr>
              <a:t>From the same mouth come blessing and cursing. My brothers, these things ought not to be so. </a:t>
            </a:r>
            <a:r>
              <a:rPr lang="en-US" sz="2000" baseline="30000" dirty="0">
                <a:latin typeface="Calibri" panose="020F0502020204030204" pitchFamily="34" charset="0"/>
                <a:cs typeface="Calibri" panose="020F0502020204030204" pitchFamily="34" charset="0"/>
              </a:rPr>
              <a:t>11</a:t>
            </a:r>
            <a:r>
              <a:rPr lang="en-US" sz="2000" dirty="0">
                <a:latin typeface="Calibri" panose="020F0502020204030204" pitchFamily="34" charset="0"/>
                <a:cs typeface="Calibri" panose="020F0502020204030204" pitchFamily="34" charset="0"/>
              </a:rPr>
              <a:t>Does a spring pour forth from the same opening both fresh and salt water? </a:t>
            </a:r>
            <a:r>
              <a:rPr lang="en-US" sz="2000" baseline="30000" dirty="0">
                <a:latin typeface="Calibri" panose="020F0502020204030204" pitchFamily="34" charset="0"/>
                <a:cs typeface="Calibri" panose="020F0502020204030204" pitchFamily="34" charset="0"/>
              </a:rPr>
              <a:t>12</a:t>
            </a:r>
            <a:r>
              <a:rPr lang="en-US" sz="2000" dirty="0">
                <a:latin typeface="Calibri" panose="020F0502020204030204" pitchFamily="34" charset="0"/>
                <a:cs typeface="Calibri" panose="020F0502020204030204" pitchFamily="34" charset="0"/>
              </a:rPr>
              <a:t>Can a fig tree, my brothers, bear olives, or a grapevine produce figs? Neither can a salt pond yield fresh water.</a:t>
            </a:r>
          </a:p>
        </p:txBody>
      </p:sp>
      <p:sp>
        <p:nvSpPr>
          <p:cNvPr id="4" name="Content Placeholder 3">
            <a:extLst>
              <a:ext uri="{FF2B5EF4-FFF2-40B4-BE49-F238E27FC236}">
                <a16:creationId xmlns:a16="http://schemas.microsoft.com/office/drawing/2014/main" id="{B7D04548-0A3A-493C-A31F-93DCEB1801D4}"/>
              </a:ext>
            </a:extLst>
          </p:cNvPr>
          <p:cNvSpPr>
            <a:spLocks noGrp="1"/>
          </p:cNvSpPr>
          <p:nvPr>
            <p:ph sz="half" idx="2"/>
          </p:nvPr>
        </p:nvSpPr>
        <p:spPr>
          <a:xfrm>
            <a:off x="6386732" y="895637"/>
            <a:ext cx="2658794" cy="4843579"/>
          </a:xfrm>
        </p:spPr>
        <p:txBody>
          <a:bodyPr>
            <a:noAutofit/>
          </a:bodyPr>
          <a:lstStyle/>
          <a:p>
            <a:pPr marL="457200" indent="-457200">
              <a:buClr>
                <a:schemeClr val="bg1"/>
              </a:buClr>
              <a:buFont typeface="+mj-lt"/>
              <a:buAutoNum type="arabicPeriod"/>
            </a:pPr>
            <a:r>
              <a:rPr lang="en-US" sz="2200" dirty="0">
                <a:latin typeface="Calibri" panose="020F0502020204030204" pitchFamily="34" charset="0"/>
                <a:cs typeface="Calibri" panose="020F0502020204030204" pitchFamily="34" charset="0"/>
              </a:rPr>
              <a:t>The tongue is like a raging fire – it spreads wide and </a:t>
            </a:r>
            <a:r>
              <a:rPr lang="en-US" sz="2200" u="sng" dirty="0">
                <a:latin typeface="Calibri" panose="020F0502020204030204" pitchFamily="34" charset="0"/>
                <a:cs typeface="Calibri" panose="020F0502020204030204" pitchFamily="34" charset="0"/>
              </a:rPr>
              <a:t>can</a:t>
            </a:r>
            <a:r>
              <a:rPr lang="en-US" sz="2200" dirty="0">
                <a:latin typeface="Calibri" panose="020F0502020204030204" pitchFamily="34" charset="0"/>
                <a:cs typeface="Calibri" panose="020F0502020204030204" pitchFamily="34" charset="0"/>
              </a:rPr>
              <a:t> be uncontrollable.</a:t>
            </a:r>
          </a:p>
          <a:p>
            <a:pPr marL="457200" indent="-457200">
              <a:buClr>
                <a:schemeClr val="bg1"/>
              </a:buClr>
              <a:buFont typeface="+mj-lt"/>
              <a:buAutoNum type="arabicPeriod"/>
            </a:pPr>
            <a:r>
              <a:rPr lang="en-US" sz="2200" dirty="0">
                <a:latin typeface="Calibri" panose="020F0502020204030204" pitchFamily="34" charset="0"/>
                <a:cs typeface="Calibri" panose="020F0502020204030204" pitchFamily="34" charset="0"/>
              </a:rPr>
              <a:t>The tongue can never be tamed, but it </a:t>
            </a:r>
            <a:r>
              <a:rPr lang="en-US" sz="2200" u="sng" dirty="0">
                <a:latin typeface="Calibri" panose="020F0502020204030204" pitchFamily="34" charset="0"/>
                <a:cs typeface="Calibri" panose="020F0502020204030204" pitchFamily="34" charset="0"/>
              </a:rPr>
              <a:t>can</a:t>
            </a:r>
            <a:r>
              <a:rPr lang="en-US" sz="2200" dirty="0">
                <a:latin typeface="Calibri" panose="020F0502020204030204" pitchFamily="34" charset="0"/>
                <a:cs typeface="Calibri" panose="020F0502020204030204" pitchFamily="34" charset="0"/>
              </a:rPr>
              <a:t> be controlled.</a:t>
            </a:r>
          </a:p>
          <a:p>
            <a:pPr marL="457200" indent="-457200">
              <a:buClr>
                <a:schemeClr val="bg1"/>
              </a:buClr>
              <a:buFont typeface="+mj-lt"/>
              <a:buAutoNum type="arabicPeriod"/>
            </a:pPr>
            <a:r>
              <a:rPr lang="en-US" sz="2200" dirty="0">
                <a:latin typeface="Calibri" panose="020F0502020204030204" pitchFamily="34" charset="0"/>
                <a:cs typeface="Calibri" panose="020F0502020204030204" pitchFamily="34" charset="0"/>
              </a:rPr>
              <a:t>If not controlled, it is full of deadly poison.</a:t>
            </a:r>
          </a:p>
        </p:txBody>
      </p:sp>
      <p:cxnSp>
        <p:nvCxnSpPr>
          <p:cNvPr id="5" name="Straight Connector 4">
            <a:extLst>
              <a:ext uri="{FF2B5EF4-FFF2-40B4-BE49-F238E27FC236}">
                <a16:creationId xmlns:a16="http://schemas.microsoft.com/office/drawing/2014/main" id="{6A1C7357-47DA-4B51-AB85-397439C597D9}"/>
              </a:ext>
            </a:extLst>
          </p:cNvPr>
          <p:cNvCxnSpPr/>
          <p:nvPr/>
        </p:nvCxnSpPr>
        <p:spPr>
          <a:xfrm>
            <a:off x="0" y="895656"/>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D70DB96F-C0A7-4AFE-9365-4542A5CD236A}"/>
              </a:ext>
            </a:extLst>
          </p:cNvPr>
          <p:cNvCxnSpPr/>
          <p:nvPr/>
        </p:nvCxnSpPr>
        <p:spPr>
          <a:xfrm>
            <a:off x="-42204" y="5779471"/>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8493944C-891A-46EE-8CC7-ED5761642577}"/>
              </a:ext>
            </a:extLst>
          </p:cNvPr>
          <p:cNvSpPr txBox="1"/>
          <p:nvPr/>
        </p:nvSpPr>
        <p:spPr>
          <a:xfrm>
            <a:off x="0" y="5819726"/>
            <a:ext cx="8525022" cy="707886"/>
          </a:xfrm>
          <a:prstGeom prst="rect">
            <a:avLst/>
          </a:prstGeom>
          <a:noFill/>
        </p:spPr>
        <p:txBody>
          <a:bodyPr wrap="square" rtlCol="0">
            <a:spAutoFit/>
          </a:bodyPr>
          <a:lstStyle/>
          <a:p>
            <a:r>
              <a:rPr lang="en-US" sz="2000" dirty="0">
                <a:solidFill>
                  <a:schemeClr val="bg1"/>
                </a:solidFill>
                <a:latin typeface="Calibri" panose="020F0502020204030204" pitchFamily="34" charset="0"/>
                <a:cs typeface="Calibri" panose="020F0502020204030204" pitchFamily="34" charset="0"/>
              </a:rPr>
              <a:t>Key Verses:  James 3:5-12, Proverbs 13:3, 1 Peter 3:10-12, Psalm 39:1, Proverbs 21:23, Romans 3:13 </a:t>
            </a:r>
          </a:p>
        </p:txBody>
      </p:sp>
    </p:spTree>
    <p:extLst>
      <p:ext uri="{BB962C8B-B14F-4D97-AF65-F5344CB8AC3E}">
        <p14:creationId xmlns:p14="http://schemas.microsoft.com/office/powerpoint/2010/main" val="118221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down)">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down)">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ED8771-CF8C-4BB9-9BD8-117F47B4A30D}"/>
              </a:ext>
            </a:extLst>
          </p:cNvPr>
          <p:cNvSpPr>
            <a:spLocks noGrp="1"/>
          </p:cNvSpPr>
          <p:nvPr>
            <p:ph type="title"/>
          </p:nvPr>
        </p:nvSpPr>
        <p:spPr>
          <a:xfrm>
            <a:off x="0" y="0"/>
            <a:ext cx="9144000" cy="895637"/>
          </a:xfrm>
        </p:spPr>
        <p:txBody>
          <a:bodyPr/>
          <a:lstStyle/>
          <a:p>
            <a:r>
              <a:rPr lang="en-US" b="1" cap="none" dirty="0">
                <a:latin typeface="Calibri" panose="020F0502020204030204" pitchFamily="34" charset="0"/>
                <a:cs typeface="Calibri" panose="020F0502020204030204" pitchFamily="34" charset="0"/>
              </a:rPr>
              <a:t>How do we control the tongue?</a:t>
            </a:r>
          </a:p>
        </p:txBody>
      </p:sp>
      <p:sp>
        <p:nvSpPr>
          <p:cNvPr id="4" name="Content Placeholder 3">
            <a:extLst>
              <a:ext uri="{FF2B5EF4-FFF2-40B4-BE49-F238E27FC236}">
                <a16:creationId xmlns:a16="http://schemas.microsoft.com/office/drawing/2014/main" id="{B7D04548-0A3A-493C-A31F-93DCEB1801D4}"/>
              </a:ext>
            </a:extLst>
          </p:cNvPr>
          <p:cNvSpPr>
            <a:spLocks noGrp="1"/>
          </p:cNvSpPr>
          <p:nvPr>
            <p:ph sz="half" idx="2"/>
          </p:nvPr>
        </p:nvSpPr>
        <p:spPr>
          <a:xfrm>
            <a:off x="154744" y="895638"/>
            <a:ext cx="8890781" cy="4731440"/>
          </a:xfrm>
        </p:spPr>
        <p:txBody>
          <a:bodyPr>
            <a:noAutofit/>
          </a:bodyPr>
          <a:lstStyle/>
          <a:p>
            <a:pPr marL="457200" indent="-457200">
              <a:buClr>
                <a:schemeClr val="bg1"/>
              </a:buClr>
              <a:buFont typeface="+mj-lt"/>
              <a:buAutoNum type="arabicPeriod"/>
            </a:pPr>
            <a:r>
              <a:rPr lang="en-US" sz="2400" dirty="0">
                <a:latin typeface="Calibri" panose="020F0502020204030204" pitchFamily="34" charset="0"/>
                <a:cs typeface="Calibri" panose="020F0502020204030204" pitchFamily="34" charset="0"/>
              </a:rPr>
              <a:t>Recognize the danger of the tongue.</a:t>
            </a:r>
          </a:p>
          <a:p>
            <a:pPr marL="457200" indent="-457200">
              <a:buClr>
                <a:schemeClr val="bg1"/>
              </a:buClr>
              <a:buFont typeface="+mj-lt"/>
              <a:buAutoNum type="arabicPeriod"/>
            </a:pPr>
            <a:r>
              <a:rPr lang="en-US" sz="2400" dirty="0">
                <a:latin typeface="Calibri" panose="020F0502020204030204" pitchFamily="34" charset="0"/>
                <a:cs typeface="Calibri" panose="020F0502020204030204" pitchFamily="34" charset="0"/>
              </a:rPr>
              <a:t>Keep your heart, because it guides the tongue.</a:t>
            </a:r>
          </a:p>
          <a:p>
            <a:pPr marL="457200" indent="-457200">
              <a:buClr>
                <a:schemeClr val="bg1"/>
              </a:buClr>
              <a:buFont typeface="+mj-lt"/>
              <a:buAutoNum type="arabicPeriod"/>
            </a:pPr>
            <a:r>
              <a:rPr lang="en-US" sz="2400" dirty="0">
                <a:latin typeface="Calibri" panose="020F0502020204030204" pitchFamily="34" charset="0"/>
                <a:cs typeface="Calibri" panose="020F0502020204030204" pitchFamily="34" charset="0"/>
              </a:rPr>
              <a:t>Control your temper.</a:t>
            </a:r>
          </a:p>
          <a:p>
            <a:pPr marL="457200" indent="-457200">
              <a:buClr>
                <a:schemeClr val="bg1"/>
              </a:buClr>
              <a:buFont typeface="+mj-lt"/>
              <a:buAutoNum type="arabicPeriod"/>
            </a:pPr>
            <a:r>
              <a:rPr lang="en-US" sz="2400" dirty="0">
                <a:latin typeface="Calibri" panose="020F0502020204030204" pitchFamily="34" charset="0"/>
                <a:cs typeface="Calibri" panose="020F0502020204030204" pitchFamily="34" charset="0"/>
              </a:rPr>
              <a:t>Put a bridle on it!</a:t>
            </a:r>
          </a:p>
          <a:p>
            <a:pPr marL="457200" indent="-457200">
              <a:buClr>
                <a:schemeClr val="bg1"/>
              </a:buClr>
              <a:buFont typeface="+mj-lt"/>
              <a:buAutoNum type="arabicPeriod"/>
            </a:pPr>
            <a:r>
              <a:rPr lang="en-US" sz="2400" dirty="0">
                <a:latin typeface="Calibri" panose="020F0502020204030204" pitchFamily="34" charset="0"/>
                <a:cs typeface="Calibri" panose="020F0502020204030204" pitchFamily="34" charset="0"/>
              </a:rPr>
              <a:t>Let your words be few.</a:t>
            </a:r>
          </a:p>
          <a:p>
            <a:pPr marL="457200" indent="-457200">
              <a:buClr>
                <a:schemeClr val="bg1"/>
              </a:buClr>
              <a:buFont typeface="+mj-lt"/>
              <a:buAutoNum type="arabicPeriod"/>
            </a:pPr>
            <a:r>
              <a:rPr lang="en-US" sz="2400" dirty="0">
                <a:latin typeface="Calibri" panose="020F0502020204030204" pitchFamily="34" charset="0"/>
                <a:cs typeface="Calibri" panose="020F0502020204030204" pitchFamily="34" charset="0"/>
              </a:rPr>
              <a:t>Think before you speak.</a:t>
            </a:r>
          </a:p>
          <a:p>
            <a:pPr marL="457200" indent="-457200">
              <a:buClr>
                <a:schemeClr val="bg1"/>
              </a:buClr>
              <a:buFont typeface="+mj-lt"/>
              <a:buAutoNum type="arabicPeriod"/>
            </a:pPr>
            <a:r>
              <a:rPr lang="en-US" sz="2400" dirty="0">
                <a:latin typeface="Calibri" panose="020F0502020204030204" pitchFamily="34" charset="0"/>
                <a:cs typeface="Calibri" panose="020F0502020204030204" pitchFamily="34" charset="0"/>
              </a:rPr>
              <a:t>Pray.</a:t>
            </a:r>
          </a:p>
          <a:p>
            <a:pPr marL="457200" indent="-457200">
              <a:buClr>
                <a:schemeClr val="bg1"/>
              </a:buClr>
              <a:buFont typeface="+mj-lt"/>
              <a:buAutoNum type="arabicPeriod"/>
            </a:pPr>
            <a:r>
              <a:rPr lang="en-US" sz="2400" dirty="0">
                <a:latin typeface="Calibri" panose="020F0502020204030204" pitchFamily="34" charset="0"/>
                <a:cs typeface="Calibri" panose="020F0502020204030204" pitchFamily="34" charset="0"/>
              </a:rPr>
              <a:t>Don’t tell all you know.</a:t>
            </a:r>
          </a:p>
          <a:p>
            <a:pPr marL="457200" indent="-457200">
              <a:buClr>
                <a:schemeClr val="bg1"/>
              </a:buClr>
              <a:buFont typeface="+mj-lt"/>
              <a:buAutoNum type="arabicPeriod"/>
            </a:pPr>
            <a:r>
              <a:rPr lang="en-US" sz="2400" dirty="0">
                <a:latin typeface="Calibri" panose="020F0502020204030204" pitchFamily="34" charset="0"/>
                <a:cs typeface="Calibri" panose="020F0502020204030204" pitchFamily="34" charset="0"/>
              </a:rPr>
              <a:t>Keep trying.</a:t>
            </a:r>
          </a:p>
        </p:txBody>
      </p:sp>
      <p:cxnSp>
        <p:nvCxnSpPr>
          <p:cNvPr id="5" name="Straight Connector 4">
            <a:extLst>
              <a:ext uri="{FF2B5EF4-FFF2-40B4-BE49-F238E27FC236}">
                <a16:creationId xmlns:a16="http://schemas.microsoft.com/office/drawing/2014/main" id="{6A1C7357-47DA-4B51-AB85-397439C597D9}"/>
              </a:ext>
            </a:extLst>
          </p:cNvPr>
          <p:cNvCxnSpPr/>
          <p:nvPr/>
        </p:nvCxnSpPr>
        <p:spPr>
          <a:xfrm>
            <a:off x="0" y="895656"/>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D70DB96F-C0A7-4AFE-9365-4542A5CD236A}"/>
              </a:ext>
            </a:extLst>
          </p:cNvPr>
          <p:cNvCxnSpPr/>
          <p:nvPr/>
        </p:nvCxnSpPr>
        <p:spPr>
          <a:xfrm>
            <a:off x="0" y="5357440"/>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8493944C-891A-46EE-8CC7-ED5761642577}"/>
              </a:ext>
            </a:extLst>
          </p:cNvPr>
          <p:cNvSpPr txBox="1"/>
          <p:nvPr/>
        </p:nvSpPr>
        <p:spPr>
          <a:xfrm>
            <a:off x="0" y="5367190"/>
            <a:ext cx="8679766" cy="1323439"/>
          </a:xfrm>
          <a:prstGeom prst="rect">
            <a:avLst/>
          </a:prstGeom>
          <a:noFill/>
        </p:spPr>
        <p:txBody>
          <a:bodyPr wrap="square" rtlCol="0">
            <a:spAutoFit/>
          </a:bodyPr>
          <a:lstStyle/>
          <a:p>
            <a:r>
              <a:rPr lang="en-US" sz="2000" dirty="0">
                <a:solidFill>
                  <a:schemeClr val="bg1"/>
                </a:solidFill>
                <a:latin typeface="Calibri" panose="020F0502020204030204" pitchFamily="34" charset="0"/>
                <a:cs typeface="Calibri" panose="020F0502020204030204" pitchFamily="34" charset="0"/>
              </a:rPr>
              <a:t>Key Verses:  Proverbs 4:23, Matthew 12:33-35, Matthew 15:18-20, Philippians 4:8, </a:t>
            </a:r>
            <a:r>
              <a:rPr lang="en-US" sz="2000" u="sng" dirty="0">
                <a:solidFill>
                  <a:schemeClr val="bg1"/>
                </a:solidFill>
                <a:latin typeface="Calibri" panose="020F0502020204030204" pitchFamily="34" charset="0"/>
                <a:cs typeface="Calibri" panose="020F0502020204030204" pitchFamily="34" charset="0"/>
              </a:rPr>
              <a:t>Proverbs 15:1</a:t>
            </a:r>
            <a:r>
              <a:rPr lang="en-US" sz="2000" dirty="0">
                <a:solidFill>
                  <a:schemeClr val="bg1"/>
                </a:solidFill>
                <a:latin typeface="Calibri" panose="020F0502020204030204" pitchFamily="34" charset="0"/>
                <a:cs typeface="Calibri" panose="020F0502020204030204" pitchFamily="34" charset="0"/>
              </a:rPr>
              <a:t>, 17:27-28, 29:11, </a:t>
            </a:r>
            <a:r>
              <a:rPr lang="en-US" sz="2000" u="sng" dirty="0">
                <a:solidFill>
                  <a:schemeClr val="bg1"/>
                </a:solidFill>
                <a:latin typeface="Calibri" panose="020F0502020204030204" pitchFamily="34" charset="0"/>
                <a:cs typeface="Calibri" panose="020F0502020204030204" pitchFamily="34" charset="0"/>
              </a:rPr>
              <a:t>Psalm 141:3</a:t>
            </a:r>
            <a:r>
              <a:rPr lang="en-US" sz="2000" dirty="0">
                <a:solidFill>
                  <a:schemeClr val="bg1"/>
                </a:solidFill>
                <a:latin typeface="Calibri" panose="020F0502020204030204" pitchFamily="34" charset="0"/>
                <a:cs typeface="Calibri" panose="020F0502020204030204" pitchFamily="34" charset="0"/>
              </a:rPr>
              <a:t>, </a:t>
            </a:r>
            <a:r>
              <a:rPr lang="en-US" sz="2000" u="sng" dirty="0">
                <a:solidFill>
                  <a:schemeClr val="bg1"/>
                </a:solidFill>
                <a:latin typeface="Calibri" panose="020F0502020204030204" pitchFamily="34" charset="0"/>
                <a:cs typeface="Calibri" panose="020F0502020204030204" pitchFamily="34" charset="0"/>
              </a:rPr>
              <a:t>Psalm 39:1</a:t>
            </a:r>
            <a:r>
              <a:rPr lang="en-US" sz="2000" dirty="0">
                <a:solidFill>
                  <a:schemeClr val="bg1"/>
                </a:solidFill>
                <a:latin typeface="Calibri" panose="020F0502020204030204" pitchFamily="34" charset="0"/>
                <a:cs typeface="Calibri" panose="020F0502020204030204" pitchFamily="34" charset="0"/>
              </a:rPr>
              <a:t>, </a:t>
            </a:r>
            <a:r>
              <a:rPr lang="en-US" sz="2000" u="sng" dirty="0">
                <a:solidFill>
                  <a:schemeClr val="bg1"/>
                </a:solidFill>
                <a:latin typeface="Calibri" panose="020F0502020204030204" pitchFamily="34" charset="0"/>
                <a:cs typeface="Calibri" panose="020F0502020204030204" pitchFamily="34" charset="0"/>
              </a:rPr>
              <a:t>Proverbs 13:3</a:t>
            </a:r>
            <a:r>
              <a:rPr lang="en-US" sz="2000" dirty="0">
                <a:solidFill>
                  <a:schemeClr val="bg1"/>
                </a:solidFill>
                <a:latin typeface="Calibri" panose="020F0502020204030204" pitchFamily="34" charset="0"/>
                <a:cs typeface="Calibri" panose="020F0502020204030204" pitchFamily="34" charset="0"/>
              </a:rPr>
              <a:t>, 21:23, </a:t>
            </a:r>
            <a:r>
              <a:rPr lang="en-US" sz="2000" u="sng" dirty="0">
                <a:solidFill>
                  <a:schemeClr val="bg1"/>
                </a:solidFill>
                <a:latin typeface="Calibri" panose="020F0502020204030204" pitchFamily="34" charset="0"/>
                <a:cs typeface="Calibri" panose="020F0502020204030204" pitchFamily="34" charset="0"/>
              </a:rPr>
              <a:t>Proverbs 10:19</a:t>
            </a:r>
            <a:r>
              <a:rPr lang="en-US" sz="2000" dirty="0">
                <a:solidFill>
                  <a:schemeClr val="bg1"/>
                </a:solidFill>
                <a:latin typeface="Calibri" panose="020F0502020204030204" pitchFamily="34" charset="0"/>
                <a:cs typeface="Calibri" panose="020F0502020204030204" pitchFamily="34" charset="0"/>
              </a:rPr>
              <a:t>, </a:t>
            </a:r>
            <a:r>
              <a:rPr lang="en-US" sz="2000" u="sng" dirty="0">
                <a:solidFill>
                  <a:schemeClr val="bg1"/>
                </a:solidFill>
                <a:latin typeface="Calibri" panose="020F0502020204030204" pitchFamily="34" charset="0"/>
                <a:cs typeface="Calibri" panose="020F0502020204030204" pitchFamily="34" charset="0"/>
              </a:rPr>
              <a:t>James 1:19</a:t>
            </a:r>
            <a:r>
              <a:rPr lang="en-US" sz="2000" dirty="0">
                <a:solidFill>
                  <a:schemeClr val="bg1"/>
                </a:solidFill>
                <a:latin typeface="Calibri" panose="020F0502020204030204" pitchFamily="34" charset="0"/>
                <a:cs typeface="Calibri" panose="020F0502020204030204" pitchFamily="34" charset="0"/>
              </a:rPr>
              <a:t>, Proverbs 10:18, </a:t>
            </a:r>
            <a:r>
              <a:rPr lang="en-US" sz="2000" u="sng" dirty="0">
                <a:solidFill>
                  <a:schemeClr val="bg1"/>
                </a:solidFill>
                <a:latin typeface="Calibri" panose="020F0502020204030204" pitchFamily="34" charset="0"/>
                <a:cs typeface="Calibri" panose="020F0502020204030204" pitchFamily="34" charset="0"/>
              </a:rPr>
              <a:t>Proverbs 15:28</a:t>
            </a:r>
            <a:r>
              <a:rPr lang="en-US" sz="2000" dirty="0">
                <a:solidFill>
                  <a:schemeClr val="bg1"/>
                </a:solidFill>
                <a:latin typeface="Calibri" panose="020F0502020204030204" pitchFamily="34" charset="0"/>
                <a:cs typeface="Calibri" panose="020F0502020204030204" pitchFamily="34" charset="0"/>
              </a:rPr>
              <a:t>, </a:t>
            </a:r>
            <a:r>
              <a:rPr lang="en-US" sz="2000" u="sng" dirty="0">
                <a:solidFill>
                  <a:schemeClr val="bg1"/>
                </a:solidFill>
                <a:latin typeface="Calibri" panose="020F0502020204030204" pitchFamily="34" charset="0"/>
                <a:cs typeface="Calibri" panose="020F0502020204030204" pitchFamily="34" charset="0"/>
              </a:rPr>
              <a:t>Ephesians 4:15-29</a:t>
            </a:r>
            <a:r>
              <a:rPr lang="en-US" sz="2000" dirty="0">
                <a:solidFill>
                  <a:schemeClr val="bg1"/>
                </a:solidFill>
                <a:latin typeface="Calibri" panose="020F0502020204030204" pitchFamily="34" charset="0"/>
                <a:cs typeface="Calibri" panose="020F0502020204030204" pitchFamily="34" charset="0"/>
              </a:rPr>
              <a:t>, </a:t>
            </a:r>
            <a:r>
              <a:rPr lang="en-US" sz="2000" u="sng" dirty="0">
                <a:solidFill>
                  <a:schemeClr val="bg1"/>
                </a:solidFill>
                <a:latin typeface="Calibri" panose="020F0502020204030204" pitchFamily="34" charset="0"/>
                <a:cs typeface="Calibri" panose="020F0502020204030204" pitchFamily="34" charset="0"/>
              </a:rPr>
              <a:t>Colossians 4:6</a:t>
            </a:r>
            <a:r>
              <a:rPr lang="en-US" sz="2000" dirty="0">
                <a:solidFill>
                  <a:schemeClr val="bg1"/>
                </a:solidFill>
                <a:latin typeface="Calibri" panose="020F0502020204030204" pitchFamily="34" charset="0"/>
                <a:cs typeface="Calibri" panose="020F0502020204030204" pitchFamily="34" charset="0"/>
              </a:rPr>
              <a:t>, </a:t>
            </a:r>
            <a:r>
              <a:rPr lang="en-US" sz="2000" u="sng" dirty="0">
                <a:solidFill>
                  <a:schemeClr val="bg1"/>
                </a:solidFill>
                <a:latin typeface="Calibri" panose="020F0502020204030204" pitchFamily="34" charset="0"/>
                <a:cs typeface="Calibri" panose="020F0502020204030204" pitchFamily="34" charset="0"/>
              </a:rPr>
              <a:t>Proverbs 29:20</a:t>
            </a:r>
            <a:r>
              <a:rPr lang="en-US" sz="2000" dirty="0">
                <a:solidFill>
                  <a:schemeClr val="bg1"/>
                </a:solidFill>
                <a:latin typeface="Calibri" panose="020F0502020204030204" pitchFamily="34" charset="0"/>
                <a:cs typeface="Calibri" panose="020F0502020204030204" pitchFamily="34" charset="0"/>
              </a:rPr>
              <a:t>, Proverbs 11:13, 12:16, Luke 22:32</a:t>
            </a:r>
          </a:p>
        </p:txBody>
      </p:sp>
    </p:spTree>
    <p:extLst>
      <p:ext uri="{BB962C8B-B14F-4D97-AF65-F5344CB8AC3E}">
        <p14:creationId xmlns:p14="http://schemas.microsoft.com/office/powerpoint/2010/main" val="4049615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down)">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down)">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down)">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wipe(down)">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wipe(down)">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wipe(down)">
                                      <p:cBhvr>
                                        <p:cTn id="37" dur="500"/>
                                        <p:tgtEl>
                                          <p:spTgt spid="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wipe(down)">
                                      <p:cBhvr>
                                        <p:cTn id="42" dur="500"/>
                                        <p:tgtEl>
                                          <p:spTgt spid="4">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4">
                                            <p:txEl>
                                              <p:pRg st="8" end="8"/>
                                            </p:txEl>
                                          </p:spTgt>
                                        </p:tgtEl>
                                        <p:attrNameLst>
                                          <p:attrName>style.visibility</p:attrName>
                                        </p:attrNameLst>
                                      </p:cBhvr>
                                      <p:to>
                                        <p:strVal val="visible"/>
                                      </p:to>
                                    </p:set>
                                    <p:animEffect transition="in" filter="wipe(down)">
                                      <p:cBhvr>
                                        <p:cTn id="47"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ED8771-CF8C-4BB9-9BD8-117F47B4A30D}"/>
              </a:ext>
            </a:extLst>
          </p:cNvPr>
          <p:cNvSpPr>
            <a:spLocks noGrp="1"/>
          </p:cNvSpPr>
          <p:nvPr>
            <p:ph type="title"/>
          </p:nvPr>
        </p:nvSpPr>
        <p:spPr>
          <a:xfrm>
            <a:off x="1" y="0"/>
            <a:ext cx="9144000" cy="853453"/>
          </a:xfrm>
        </p:spPr>
        <p:txBody>
          <a:bodyPr/>
          <a:lstStyle/>
          <a:p>
            <a:r>
              <a:rPr lang="en-US" b="1" cap="none" dirty="0">
                <a:latin typeface="Calibri" panose="020F0502020204030204" pitchFamily="34" charset="0"/>
                <a:cs typeface="Calibri" panose="020F0502020204030204" pitchFamily="34" charset="0"/>
              </a:rPr>
              <a:t>The Power of Words</a:t>
            </a:r>
          </a:p>
        </p:txBody>
      </p:sp>
      <p:cxnSp>
        <p:nvCxnSpPr>
          <p:cNvPr id="5" name="Straight Connector 4">
            <a:extLst>
              <a:ext uri="{FF2B5EF4-FFF2-40B4-BE49-F238E27FC236}">
                <a16:creationId xmlns:a16="http://schemas.microsoft.com/office/drawing/2014/main" id="{6A1C7357-47DA-4B51-AB85-397439C597D9}"/>
              </a:ext>
            </a:extLst>
          </p:cNvPr>
          <p:cNvCxnSpPr/>
          <p:nvPr/>
        </p:nvCxnSpPr>
        <p:spPr>
          <a:xfrm>
            <a:off x="0" y="895656"/>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D70DB96F-C0A7-4AFE-9365-4542A5CD236A}"/>
              </a:ext>
            </a:extLst>
          </p:cNvPr>
          <p:cNvCxnSpPr/>
          <p:nvPr/>
        </p:nvCxnSpPr>
        <p:spPr>
          <a:xfrm>
            <a:off x="-1" y="6215570"/>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0F24B6BE-0CA9-4F2D-91EF-22F9018A91B9}"/>
              </a:ext>
            </a:extLst>
          </p:cNvPr>
          <p:cNvSpPr/>
          <p:nvPr/>
        </p:nvSpPr>
        <p:spPr>
          <a:xfrm>
            <a:off x="393896" y="1322365"/>
            <a:ext cx="4698609" cy="4524315"/>
          </a:xfrm>
          <a:prstGeom prst="rect">
            <a:avLst/>
          </a:prstGeom>
        </p:spPr>
        <p:txBody>
          <a:bodyPr wrap="square">
            <a:spAutoFit/>
          </a:bodyPr>
          <a:lstStyle/>
          <a:p>
            <a:r>
              <a:rPr lang="en-US" sz="2400" dirty="0">
                <a:solidFill>
                  <a:schemeClr val="bg1"/>
                </a:solidFill>
                <a:latin typeface="Calibri" panose="020F0502020204030204" pitchFamily="34" charset="0"/>
                <a:cs typeface="Calibri" panose="020F0502020204030204" pitchFamily="34" charset="0"/>
              </a:rPr>
              <a:t>We shall go on to the end. We shall fight in France, we shall fight on the seas and oceans, we shall fight with growing confidence and growing strength in the air, we shall defend our island, whatever the cost may be. We shall fight on the beaches, we shall fight on the landing grounds, we shall fight in the fields and in the streets, we shall fight in the hills; we shall never surrender…</a:t>
            </a:r>
          </a:p>
          <a:p>
            <a:pPr algn="r"/>
            <a:r>
              <a:rPr lang="en-US" sz="2400" dirty="0">
                <a:solidFill>
                  <a:schemeClr val="bg1"/>
                </a:solidFill>
                <a:latin typeface="Calibri" panose="020F0502020204030204" pitchFamily="34" charset="0"/>
                <a:cs typeface="Calibri" panose="020F0502020204030204" pitchFamily="34" charset="0"/>
              </a:rPr>
              <a:t>- Winston Churchill </a:t>
            </a:r>
          </a:p>
        </p:txBody>
      </p:sp>
      <p:pic>
        <p:nvPicPr>
          <p:cNvPr id="13" name="Picture 12">
            <a:extLst>
              <a:ext uri="{FF2B5EF4-FFF2-40B4-BE49-F238E27FC236}">
                <a16:creationId xmlns:a16="http://schemas.microsoft.com/office/drawing/2014/main" id="{55DF7466-24EB-4FE3-8E8F-07A467D34AF9}"/>
              </a:ext>
            </a:extLst>
          </p:cNvPr>
          <p:cNvPicPr>
            <a:picLocks noChangeAspect="1"/>
          </p:cNvPicPr>
          <p:nvPr/>
        </p:nvPicPr>
        <p:blipFill>
          <a:blip r:embed="rId2"/>
          <a:stretch>
            <a:fillRect/>
          </a:stretch>
        </p:blipFill>
        <p:spPr>
          <a:xfrm>
            <a:off x="5528608" y="1624824"/>
            <a:ext cx="3383274" cy="3383274"/>
          </a:xfrm>
          <a:prstGeom prst="rect">
            <a:avLst/>
          </a:prstGeom>
        </p:spPr>
      </p:pic>
    </p:spTree>
    <p:extLst>
      <p:ext uri="{BB962C8B-B14F-4D97-AF65-F5344CB8AC3E}">
        <p14:creationId xmlns:p14="http://schemas.microsoft.com/office/powerpoint/2010/main" val="42385553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lose up of text on a black background&#10;&#10;Description automatically generated">
            <a:extLst>
              <a:ext uri="{FF2B5EF4-FFF2-40B4-BE49-F238E27FC236}">
                <a16:creationId xmlns:a16="http://schemas.microsoft.com/office/drawing/2014/main" id="{C45B0963-8552-4A96-85F9-B9D4B50EA376}"/>
              </a:ext>
            </a:extLst>
          </p:cNvPr>
          <p:cNvPicPr>
            <a:picLocks noChangeAspect="1"/>
          </p:cNvPicPr>
          <p:nvPr/>
        </p:nvPicPr>
        <p:blipFill>
          <a:blip r:embed="rId2"/>
          <a:stretch>
            <a:fillRect/>
          </a:stretch>
        </p:blipFill>
        <p:spPr>
          <a:xfrm>
            <a:off x="1053001" y="937860"/>
            <a:ext cx="7373545" cy="4147619"/>
          </a:xfrm>
          <a:prstGeom prst="rect">
            <a:avLst/>
          </a:prstGeom>
        </p:spPr>
      </p:pic>
      <p:sp>
        <p:nvSpPr>
          <p:cNvPr id="2" name="Title 1">
            <a:extLst>
              <a:ext uri="{FF2B5EF4-FFF2-40B4-BE49-F238E27FC236}">
                <a16:creationId xmlns:a16="http://schemas.microsoft.com/office/drawing/2014/main" id="{FEED8771-CF8C-4BB9-9BD8-117F47B4A30D}"/>
              </a:ext>
            </a:extLst>
          </p:cNvPr>
          <p:cNvSpPr>
            <a:spLocks noGrp="1"/>
          </p:cNvSpPr>
          <p:nvPr>
            <p:ph type="title"/>
          </p:nvPr>
        </p:nvSpPr>
        <p:spPr>
          <a:xfrm>
            <a:off x="1" y="0"/>
            <a:ext cx="9144000" cy="853453"/>
          </a:xfrm>
        </p:spPr>
        <p:txBody>
          <a:bodyPr/>
          <a:lstStyle/>
          <a:p>
            <a:r>
              <a:rPr lang="en-US" b="1" cap="none" dirty="0">
                <a:latin typeface="Calibri" panose="020F0502020204030204" pitchFamily="34" charset="0"/>
                <a:cs typeface="Calibri" panose="020F0502020204030204" pitchFamily="34" charset="0"/>
              </a:rPr>
              <a:t>The Power of Words</a:t>
            </a:r>
          </a:p>
        </p:txBody>
      </p:sp>
      <p:cxnSp>
        <p:nvCxnSpPr>
          <p:cNvPr id="5" name="Straight Connector 4">
            <a:extLst>
              <a:ext uri="{FF2B5EF4-FFF2-40B4-BE49-F238E27FC236}">
                <a16:creationId xmlns:a16="http://schemas.microsoft.com/office/drawing/2014/main" id="{6A1C7357-47DA-4B51-AB85-397439C597D9}"/>
              </a:ext>
            </a:extLst>
          </p:cNvPr>
          <p:cNvCxnSpPr/>
          <p:nvPr/>
        </p:nvCxnSpPr>
        <p:spPr>
          <a:xfrm>
            <a:off x="0" y="895656"/>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D70DB96F-C0A7-4AFE-9365-4542A5CD236A}"/>
              </a:ext>
            </a:extLst>
          </p:cNvPr>
          <p:cNvCxnSpPr/>
          <p:nvPr/>
        </p:nvCxnSpPr>
        <p:spPr>
          <a:xfrm>
            <a:off x="-1" y="6215570"/>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30216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ED8771-CF8C-4BB9-9BD8-117F47B4A30D}"/>
              </a:ext>
            </a:extLst>
          </p:cNvPr>
          <p:cNvSpPr>
            <a:spLocks noGrp="1"/>
          </p:cNvSpPr>
          <p:nvPr>
            <p:ph type="title"/>
          </p:nvPr>
        </p:nvSpPr>
        <p:spPr>
          <a:xfrm>
            <a:off x="1" y="0"/>
            <a:ext cx="9144000" cy="853453"/>
          </a:xfrm>
        </p:spPr>
        <p:txBody>
          <a:bodyPr/>
          <a:lstStyle/>
          <a:p>
            <a:r>
              <a:rPr lang="en-US" b="1" cap="none" dirty="0">
                <a:latin typeface="Calibri" panose="020F0502020204030204" pitchFamily="34" charset="0"/>
                <a:cs typeface="Calibri" panose="020F0502020204030204" pitchFamily="34" charset="0"/>
              </a:rPr>
              <a:t>The Power of Words</a:t>
            </a:r>
          </a:p>
        </p:txBody>
      </p:sp>
      <p:sp>
        <p:nvSpPr>
          <p:cNvPr id="3" name="Content Placeholder 2">
            <a:extLst>
              <a:ext uri="{FF2B5EF4-FFF2-40B4-BE49-F238E27FC236}">
                <a16:creationId xmlns:a16="http://schemas.microsoft.com/office/drawing/2014/main" id="{73CA75E8-A2A0-4EDD-9473-C55B335093DD}"/>
              </a:ext>
            </a:extLst>
          </p:cNvPr>
          <p:cNvSpPr>
            <a:spLocks noGrp="1"/>
          </p:cNvSpPr>
          <p:nvPr>
            <p:ph idx="1"/>
          </p:nvPr>
        </p:nvSpPr>
        <p:spPr>
          <a:xfrm>
            <a:off x="98474" y="1024615"/>
            <a:ext cx="5106572" cy="4979932"/>
          </a:xfrm>
        </p:spPr>
        <p:txBody>
          <a:bodyPr>
            <a:normAutofit/>
          </a:bodyPr>
          <a:lstStyle/>
          <a:p>
            <a:pPr marL="463550" indent="-463550">
              <a:buClr>
                <a:schemeClr val="bg1"/>
              </a:buClr>
              <a:buFont typeface="Arial" panose="020B0604020202020204" pitchFamily="34" charset="0"/>
              <a:buChar char="•"/>
            </a:pPr>
            <a:r>
              <a:rPr lang="en-US" sz="2800" dirty="0">
                <a:latin typeface="Calibri" panose="020F0502020204030204" pitchFamily="34" charset="0"/>
                <a:cs typeface="Calibri" panose="020F0502020204030204" pitchFamily="34" charset="0"/>
              </a:rPr>
              <a:t>God has warned us of the great power that lies within the power of the tongue.</a:t>
            </a:r>
          </a:p>
          <a:p>
            <a:pPr marL="737870" lvl="1" indent="-463550">
              <a:buClr>
                <a:schemeClr val="bg1"/>
              </a:buClr>
              <a:buFont typeface="Arial" panose="020B0604020202020204" pitchFamily="34" charset="0"/>
              <a:buChar char="•"/>
            </a:pPr>
            <a:r>
              <a:rPr lang="en-US" sz="2400" dirty="0">
                <a:latin typeface="Calibri" panose="020F0502020204030204" pitchFamily="34" charset="0"/>
                <a:cs typeface="Calibri" panose="020F0502020204030204" pitchFamily="34" charset="0"/>
              </a:rPr>
              <a:t>“Death and life are in the power of the tongue; And they that love it shall eat the fruit thereof.”  (Proverbs 18:21)</a:t>
            </a:r>
          </a:p>
        </p:txBody>
      </p:sp>
      <p:cxnSp>
        <p:nvCxnSpPr>
          <p:cNvPr id="5" name="Straight Connector 4">
            <a:extLst>
              <a:ext uri="{FF2B5EF4-FFF2-40B4-BE49-F238E27FC236}">
                <a16:creationId xmlns:a16="http://schemas.microsoft.com/office/drawing/2014/main" id="{6A1C7357-47DA-4B51-AB85-397439C597D9}"/>
              </a:ext>
            </a:extLst>
          </p:cNvPr>
          <p:cNvCxnSpPr/>
          <p:nvPr/>
        </p:nvCxnSpPr>
        <p:spPr>
          <a:xfrm>
            <a:off x="0" y="895656"/>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D70DB96F-C0A7-4AFE-9365-4542A5CD236A}"/>
              </a:ext>
            </a:extLst>
          </p:cNvPr>
          <p:cNvCxnSpPr/>
          <p:nvPr/>
        </p:nvCxnSpPr>
        <p:spPr>
          <a:xfrm>
            <a:off x="-1" y="6215570"/>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8493944C-891A-46EE-8CC7-ED5761642577}"/>
              </a:ext>
            </a:extLst>
          </p:cNvPr>
          <p:cNvSpPr txBox="1"/>
          <p:nvPr/>
        </p:nvSpPr>
        <p:spPr>
          <a:xfrm>
            <a:off x="98474" y="6344529"/>
            <a:ext cx="8229600" cy="369332"/>
          </a:xfrm>
          <a:prstGeom prst="rect">
            <a:avLst/>
          </a:prstGeom>
          <a:noFill/>
        </p:spPr>
        <p:txBody>
          <a:bodyPr wrap="square" rtlCol="0">
            <a:spAutoFit/>
          </a:bodyPr>
          <a:lstStyle/>
          <a:p>
            <a:r>
              <a:rPr lang="en-US" dirty="0">
                <a:solidFill>
                  <a:schemeClr val="bg1"/>
                </a:solidFill>
              </a:rPr>
              <a:t>Key Verses:  Proverbs 18:21  </a:t>
            </a:r>
          </a:p>
        </p:txBody>
      </p:sp>
      <p:pic>
        <p:nvPicPr>
          <p:cNvPr id="4" name="Picture 3">
            <a:extLst>
              <a:ext uri="{FF2B5EF4-FFF2-40B4-BE49-F238E27FC236}">
                <a16:creationId xmlns:a16="http://schemas.microsoft.com/office/drawing/2014/main" id="{759CA3AD-42CD-4C54-BF30-091AB0B7E4D2}"/>
              </a:ext>
            </a:extLst>
          </p:cNvPr>
          <p:cNvPicPr>
            <a:picLocks noChangeAspect="1"/>
          </p:cNvPicPr>
          <p:nvPr/>
        </p:nvPicPr>
        <p:blipFill>
          <a:blip r:embed="rId2"/>
          <a:stretch>
            <a:fillRect/>
          </a:stretch>
        </p:blipFill>
        <p:spPr>
          <a:xfrm>
            <a:off x="5616526" y="1714500"/>
            <a:ext cx="3429000" cy="3429000"/>
          </a:xfrm>
          <a:prstGeom prst="rect">
            <a:avLst/>
          </a:prstGeom>
        </p:spPr>
      </p:pic>
    </p:spTree>
    <p:extLst>
      <p:ext uri="{BB962C8B-B14F-4D97-AF65-F5344CB8AC3E}">
        <p14:creationId xmlns:p14="http://schemas.microsoft.com/office/powerpoint/2010/main" val="2671249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ED8771-CF8C-4BB9-9BD8-117F47B4A30D}"/>
              </a:ext>
            </a:extLst>
          </p:cNvPr>
          <p:cNvSpPr>
            <a:spLocks noGrp="1"/>
          </p:cNvSpPr>
          <p:nvPr>
            <p:ph type="title"/>
          </p:nvPr>
        </p:nvSpPr>
        <p:spPr>
          <a:xfrm>
            <a:off x="1" y="0"/>
            <a:ext cx="9144000" cy="853453"/>
          </a:xfrm>
        </p:spPr>
        <p:txBody>
          <a:bodyPr/>
          <a:lstStyle/>
          <a:p>
            <a:r>
              <a:rPr lang="en-US" b="1" cap="none" dirty="0">
                <a:latin typeface="Calibri" panose="020F0502020204030204" pitchFamily="34" charset="0"/>
                <a:cs typeface="Calibri" panose="020F0502020204030204" pitchFamily="34" charset="0"/>
              </a:rPr>
              <a:t>The Power of Words:  For Good</a:t>
            </a:r>
          </a:p>
        </p:txBody>
      </p:sp>
      <p:sp>
        <p:nvSpPr>
          <p:cNvPr id="3" name="Content Placeholder 2">
            <a:extLst>
              <a:ext uri="{FF2B5EF4-FFF2-40B4-BE49-F238E27FC236}">
                <a16:creationId xmlns:a16="http://schemas.microsoft.com/office/drawing/2014/main" id="{73CA75E8-A2A0-4EDD-9473-C55B335093DD}"/>
              </a:ext>
            </a:extLst>
          </p:cNvPr>
          <p:cNvSpPr>
            <a:spLocks noGrp="1"/>
          </p:cNvSpPr>
          <p:nvPr>
            <p:ph idx="1"/>
          </p:nvPr>
        </p:nvSpPr>
        <p:spPr>
          <a:xfrm>
            <a:off x="98474" y="1024614"/>
            <a:ext cx="9045526" cy="5190953"/>
          </a:xfrm>
        </p:spPr>
        <p:txBody>
          <a:bodyPr>
            <a:noAutofit/>
          </a:bodyPr>
          <a:lstStyle/>
          <a:p>
            <a:pPr marL="463550" lvl="1" indent="-463550" hangingPunct="0">
              <a:buClr>
                <a:schemeClr val="bg1"/>
              </a:buClr>
              <a:buFont typeface="Arial" panose="020B0604020202020204" pitchFamily="34" charset="0"/>
              <a:buChar char="•"/>
            </a:pPr>
            <a:r>
              <a:rPr lang="en-US" sz="2400" dirty="0">
                <a:latin typeface="Calibri" panose="020F0502020204030204" pitchFamily="34" charset="0"/>
                <a:cs typeface="Calibri" panose="020F0502020204030204" pitchFamily="34" charset="0"/>
              </a:rPr>
              <a:t>“The mouth of the righteous is a </a:t>
            </a:r>
            <a:r>
              <a:rPr lang="en-US" sz="2400" b="1" u="sng" dirty="0">
                <a:latin typeface="Calibri" panose="020F0502020204030204" pitchFamily="34" charset="0"/>
                <a:cs typeface="Calibri" panose="020F0502020204030204" pitchFamily="34" charset="0"/>
              </a:rPr>
              <a:t>fountain of life</a:t>
            </a:r>
            <a:r>
              <a:rPr lang="en-US" sz="2400" dirty="0">
                <a:latin typeface="Calibri" panose="020F0502020204030204" pitchFamily="34" charset="0"/>
                <a:cs typeface="Calibri" panose="020F0502020204030204" pitchFamily="34" charset="0"/>
              </a:rPr>
              <a:t>, but the mouth of the wicked conceals violence.”  (Proverbs 10:11)</a:t>
            </a:r>
          </a:p>
          <a:p>
            <a:pPr marL="463550" lvl="1" indent="-463550" hangingPunct="0">
              <a:buClr>
                <a:schemeClr val="bg1"/>
              </a:buClr>
              <a:buFont typeface="Arial" panose="020B0604020202020204" pitchFamily="34" charset="0"/>
              <a:buChar char="•"/>
            </a:pPr>
            <a:r>
              <a:rPr lang="en-US" sz="2400" dirty="0">
                <a:latin typeface="Calibri" panose="020F0502020204030204" pitchFamily="34" charset="0"/>
                <a:cs typeface="Calibri" panose="020F0502020204030204" pitchFamily="34" charset="0"/>
              </a:rPr>
              <a:t>“The tongue of the righteous is </a:t>
            </a:r>
            <a:r>
              <a:rPr lang="en-US" sz="2400" b="1" u="sng" dirty="0">
                <a:latin typeface="Calibri" panose="020F0502020204030204" pitchFamily="34" charset="0"/>
                <a:cs typeface="Calibri" panose="020F0502020204030204" pitchFamily="34" charset="0"/>
              </a:rPr>
              <a:t>choice silver</a:t>
            </a:r>
            <a:r>
              <a:rPr lang="en-US" sz="2400" dirty="0">
                <a:latin typeface="Calibri" panose="020F0502020204030204" pitchFamily="34" charset="0"/>
                <a:cs typeface="Calibri" panose="020F0502020204030204" pitchFamily="34" charset="0"/>
              </a:rPr>
              <a:t>; the heart of the wicked is of little worth.”  (Proverbs 10:20)</a:t>
            </a:r>
          </a:p>
          <a:p>
            <a:pPr marL="463550" lvl="1" indent="-463550" hangingPunct="0">
              <a:buClr>
                <a:schemeClr val="bg1"/>
              </a:buClr>
              <a:buFont typeface="Arial" panose="020B0604020202020204" pitchFamily="34" charset="0"/>
              <a:buChar char="•"/>
            </a:pPr>
            <a:r>
              <a:rPr lang="en-US" sz="2400" dirty="0">
                <a:latin typeface="Calibri" panose="020F0502020204030204" pitchFamily="34" charset="0"/>
                <a:cs typeface="Calibri" panose="020F0502020204030204" pitchFamily="34" charset="0"/>
              </a:rPr>
              <a:t>“A gentle tongue is a </a:t>
            </a:r>
            <a:r>
              <a:rPr lang="en-US" sz="2400" b="1" u="sng" dirty="0">
                <a:latin typeface="Calibri" panose="020F0502020204030204" pitchFamily="34" charset="0"/>
                <a:cs typeface="Calibri" panose="020F0502020204030204" pitchFamily="34" charset="0"/>
              </a:rPr>
              <a:t>tree of life</a:t>
            </a:r>
            <a:r>
              <a:rPr lang="en-US" sz="2400" dirty="0">
                <a:latin typeface="Calibri" panose="020F0502020204030204" pitchFamily="34" charset="0"/>
                <a:cs typeface="Calibri" panose="020F0502020204030204" pitchFamily="34" charset="0"/>
              </a:rPr>
              <a:t>, but perverseness in it breaks the spirit.”  (Proverbs 15:4)</a:t>
            </a:r>
          </a:p>
          <a:p>
            <a:pPr marL="463550" lvl="1" indent="-463550" hangingPunct="0">
              <a:buClr>
                <a:schemeClr val="bg1"/>
              </a:buClr>
              <a:buFont typeface="Arial" panose="020B0604020202020204" pitchFamily="34" charset="0"/>
              <a:buChar char="•"/>
            </a:pPr>
            <a:r>
              <a:rPr lang="en-US" sz="2400" dirty="0">
                <a:latin typeface="Calibri" panose="020F0502020204030204" pitchFamily="34" charset="0"/>
                <a:cs typeface="Calibri" panose="020F0502020204030204" pitchFamily="34" charset="0"/>
              </a:rPr>
              <a:t>“To make an apt answer is a </a:t>
            </a:r>
            <a:r>
              <a:rPr lang="en-US" sz="2400" b="1" u="sng" dirty="0">
                <a:latin typeface="Calibri" panose="020F0502020204030204" pitchFamily="34" charset="0"/>
                <a:cs typeface="Calibri" panose="020F0502020204030204" pitchFamily="34" charset="0"/>
              </a:rPr>
              <a:t>joy to a man</a:t>
            </a:r>
            <a:r>
              <a:rPr lang="en-US" sz="2400" dirty="0">
                <a:latin typeface="Calibri" panose="020F0502020204030204" pitchFamily="34" charset="0"/>
                <a:cs typeface="Calibri" panose="020F0502020204030204" pitchFamily="34" charset="0"/>
              </a:rPr>
              <a:t>, and a word in season, </a:t>
            </a:r>
            <a:r>
              <a:rPr lang="en-US" sz="2400" b="1" u="sng" dirty="0">
                <a:latin typeface="Calibri" panose="020F0502020204030204" pitchFamily="34" charset="0"/>
                <a:cs typeface="Calibri" panose="020F0502020204030204" pitchFamily="34" charset="0"/>
              </a:rPr>
              <a:t>how good it is</a:t>
            </a:r>
            <a:r>
              <a:rPr lang="en-US" sz="2400" dirty="0">
                <a:latin typeface="Calibri" panose="020F0502020204030204" pitchFamily="34" charset="0"/>
                <a:cs typeface="Calibri" panose="020F0502020204030204" pitchFamily="34" charset="0"/>
              </a:rPr>
              <a:t>.”  (Proverbs 15:23)</a:t>
            </a:r>
          </a:p>
          <a:p>
            <a:pPr marL="463550" lvl="1" indent="-463550" hangingPunct="0">
              <a:buClr>
                <a:schemeClr val="bg1"/>
              </a:buClr>
              <a:buFont typeface="Arial" panose="020B0604020202020204" pitchFamily="34" charset="0"/>
              <a:buChar char="•"/>
            </a:pPr>
            <a:r>
              <a:rPr lang="en-US" sz="2400" dirty="0">
                <a:latin typeface="Calibri" panose="020F0502020204030204" pitchFamily="34" charset="0"/>
                <a:cs typeface="Calibri" panose="020F0502020204030204" pitchFamily="34" charset="0"/>
              </a:rPr>
              <a:t>“Gracious (Pleasant) words are like a honeycomb, </a:t>
            </a:r>
            <a:r>
              <a:rPr lang="en-US" sz="2400" b="1" u="sng" dirty="0">
                <a:latin typeface="Calibri" panose="020F0502020204030204" pitchFamily="34" charset="0"/>
                <a:cs typeface="Calibri" panose="020F0502020204030204" pitchFamily="34" charset="0"/>
              </a:rPr>
              <a:t>sweetness to the soul and health to the body</a:t>
            </a:r>
            <a:r>
              <a:rPr lang="en-US" sz="2400" dirty="0">
                <a:latin typeface="Calibri" panose="020F0502020204030204" pitchFamily="34" charset="0"/>
                <a:cs typeface="Calibri" panose="020F0502020204030204" pitchFamily="34" charset="0"/>
              </a:rPr>
              <a:t>.”  (Proverbs 16:24)</a:t>
            </a:r>
          </a:p>
          <a:p>
            <a:pPr marL="463550" lvl="1" indent="-463550" hangingPunct="0">
              <a:buClr>
                <a:schemeClr val="bg1"/>
              </a:buClr>
              <a:buFont typeface="Arial" panose="020B0604020202020204" pitchFamily="34" charset="0"/>
              <a:buChar char="•"/>
            </a:pPr>
            <a:r>
              <a:rPr lang="en-US" sz="2400" dirty="0">
                <a:latin typeface="Calibri" panose="020F0502020204030204" pitchFamily="34" charset="0"/>
                <a:cs typeface="Calibri" panose="020F0502020204030204" pitchFamily="34" charset="0"/>
              </a:rPr>
              <a:t>“There is gold, and abundance of costly stones, but the lips of knowledge are a </a:t>
            </a:r>
            <a:r>
              <a:rPr lang="en-US" sz="2400" b="1" u="sng" dirty="0">
                <a:latin typeface="Calibri" panose="020F0502020204030204" pitchFamily="34" charset="0"/>
                <a:cs typeface="Calibri" panose="020F0502020204030204" pitchFamily="34" charset="0"/>
              </a:rPr>
              <a:t>precious jewel</a:t>
            </a:r>
            <a:r>
              <a:rPr lang="en-US" sz="2400" dirty="0">
                <a:latin typeface="Calibri" panose="020F0502020204030204" pitchFamily="34" charset="0"/>
                <a:cs typeface="Calibri" panose="020F0502020204030204" pitchFamily="34" charset="0"/>
              </a:rPr>
              <a:t>.”  (Proverbs 20:15)</a:t>
            </a:r>
          </a:p>
          <a:p>
            <a:pPr marL="463550" lvl="1" indent="-463550" hangingPunct="0">
              <a:buClr>
                <a:schemeClr val="bg1"/>
              </a:buClr>
              <a:buFont typeface="Arial" panose="020B0604020202020204" pitchFamily="34" charset="0"/>
              <a:buChar char="•"/>
            </a:pPr>
            <a:r>
              <a:rPr lang="en-US" sz="2400" dirty="0">
                <a:latin typeface="Calibri" panose="020F0502020204030204" pitchFamily="34" charset="0"/>
                <a:cs typeface="Calibri" panose="020F0502020204030204" pitchFamily="34" charset="0"/>
              </a:rPr>
              <a:t>“A word fitly spoken is like apples of gold in a setting of silver.”  (Proverbs 25:11)</a:t>
            </a:r>
          </a:p>
        </p:txBody>
      </p:sp>
      <p:cxnSp>
        <p:nvCxnSpPr>
          <p:cNvPr id="5" name="Straight Connector 4">
            <a:extLst>
              <a:ext uri="{FF2B5EF4-FFF2-40B4-BE49-F238E27FC236}">
                <a16:creationId xmlns:a16="http://schemas.microsoft.com/office/drawing/2014/main" id="{6A1C7357-47DA-4B51-AB85-397439C597D9}"/>
              </a:ext>
            </a:extLst>
          </p:cNvPr>
          <p:cNvCxnSpPr/>
          <p:nvPr/>
        </p:nvCxnSpPr>
        <p:spPr>
          <a:xfrm>
            <a:off x="0" y="895656"/>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D70DB96F-C0A7-4AFE-9365-4542A5CD236A}"/>
              </a:ext>
            </a:extLst>
          </p:cNvPr>
          <p:cNvCxnSpPr/>
          <p:nvPr/>
        </p:nvCxnSpPr>
        <p:spPr>
          <a:xfrm>
            <a:off x="-1" y="6215570"/>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8493944C-891A-46EE-8CC7-ED5761642577}"/>
              </a:ext>
            </a:extLst>
          </p:cNvPr>
          <p:cNvSpPr txBox="1"/>
          <p:nvPr/>
        </p:nvSpPr>
        <p:spPr>
          <a:xfrm>
            <a:off x="98474" y="6344529"/>
            <a:ext cx="8229600" cy="369332"/>
          </a:xfrm>
          <a:prstGeom prst="rect">
            <a:avLst/>
          </a:prstGeom>
          <a:noFill/>
        </p:spPr>
        <p:txBody>
          <a:bodyPr wrap="square" rtlCol="0">
            <a:spAutoFit/>
          </a:bodyPr>
          <a:lstStyle/>
          <a:p>
            <a:r>
              <a:rPr lang="en-US" dirty="0">
                <a:solidFill>
                  <a:schemeClr val="bg1"/>
                </a:solidFill>
              </a:rPr>
              <a:t>Key Verses:  Proverbs 10:11, 10:20, 15:4, 15:23, 16:24, 20:15, 25:11  </a:t>
            </a:r>
          </a:p>
        </p:txBody>
      </p:sp>
    </p:spTree>
    <p:extLst>
      <p:ext uri="{BB962C8B-B14F-4D97-AF65-F5344CB8AC3E}">
        <p14:creationId xmlns:p14="http://schemas.microsoft.com/office/powerpoint/2010/main" val="2674364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ED8771-CF8C-4BB9-9BD8-117F47B4A30D}"/>
              </a:ext>
            </a:extLst>
          </p:cNvPr>
          <p:cNvSpPr>
            <a:spLocks noGrp="1"/>
          </p:cNvSpPr>
          <p:nvPr>
            <p:ph type="title"/>
          </p:nvPr>
        </p:nvSpPr>
        <p:spPr>
          <a:xfrm>
            <a:off x="1" y="0"/>
            <a:ext cx="9144000" cy="853453"/>
          </a:xfrm>
        </p:spPr>
        <p:txBody>
          <a:bodyPr/>
          <a:lstStyle/>
          <a:p>
            <a:r>
              <a:rPr lang="en-US" b="1" cap="none" dirty="0">
                <a:latin typeface="Calibri" panose="020F0502020204030204" pitchFamily="34" charset="0"/>
                <a:cs typeface="Calibri" panose="020F0502020204030204" pitchFamily="34" charset="0"/>
              </a:rPr>
              <a:t>The Power of Words:  For Evil</a:t>
            </a:r>
          </a:p>
        </p:txBody>
      </p:sp>
      <p:sp>
        <p:nvSpPr>
          <p:cNvPr id="3" name="Content Placeholder 2">
            <a:extLst>
              <a:ext uri="{FF2B5EF4-FFF2-40B4-BE49-F238E27FC236}">
                <a16:creationId xmlns:a16="http://schemas.microsoft.com/office/drawing/2014/main" id="{73CA75E8-A2A0-4EDD-9473-C55B335093DD}"/>
              </a:ext>
            </a:extLst>
          </p:cNvPr>
          <p:cNvSpPr>
            <a:spLocks noGrp="1"/>
          </p:cNvSpPr>
          <p:nvPr>
            <p:ph idx="1"/>
          </p:nvPr>
        </p:nvSpPr>
        <p:spPr>
          <a:xfrm>
            <a:off x="98474" y="1024614"/>
            <a:ext cx="9045526" cy="5190953"/>
          </a:xfrm>
        </p:spPr>
        <p:txBody>
          <a:bodyPr>
            <a:noAutofit/>
          </a:bodyPr>
          <a:lstStyle/>
          <a:p>
            <a:pPr lvl="1" indent="-457200" hangingPunct="0">
              <a:buClr>
                <a:schemeClr val="bg1"/>
              </a:buClr>
            </a:pPr>
            <a:r>
              <a:rPr lang="en-US" sz="2400" dirty="0">
                <a:latin typeface="Calibri" panose="020F0502020204030204" pitchFamily="34" charset="0"/>
                <a:cs typeface="Calibri" panose="020F0502020204030204" pitchFamily="34" charset="0"/>
              </a:rPr>
              <a:t>“Your tongue plots destruction, like a sharp razor, you worker of deceit.  You love evil more than good, and lying more than speaking what is right.”  (Psalm 52:2-3) </a:t>
            </a:r>
          </a:p>
          <a:p>
            <a:pPr lvl="1" indent="-457200" hangingPunct="0">
              <a:buClr>
                <a:schemeClr val="bg1"/>
              </a:buClr>
            </a:pPr>
            <a:r>
              <a:rPr lang="en-US" sz="2400" dirty="0">
                <a:latin typeface="Calibri" panose="020F0502020204030204" pitchFamily="34" charset="0"/>
                <a:cs typeface="Calibri" panose="020F0502020204030204" pitchFamily="34" charset="0"/>
              </a:rPr>
              <a:t>“They make their tongue sharp as a serpent’s, and under their lips is the venom of asps.”  (Psalm 140:3)</a:t>
            </a:r>
          </a:p>
          <a:p>
            <a:pPr lvl="1" indent="-457200" hangingPunct="0">
              <a:buClr>
                <a:schemeClr val="bg1"/>
              </a:buClr>
            </a:pPr>
            <a:r>
              <a:rPr lang="en-US" sz="2400" dirty="0">
                <a:latin typeface="Calibri" panose="020F0502020204030204" pitchFamily="34" charset="0"/>
                <a:cs typeface="Calibri" panose="020F0502020204030204" pitchFamily="34" charset="0"/>
              </a:rPr>
              <a:t>“A worthless man plots evil, and his speech is like a scorching fire.”  (Proverbs 16:27)</a:t>
            </a:r>
          </a:p>
        </p:txBody>
      </p:sp>
      <p:cxnSp>
        <p:nvCxnSpPr>
          <p:cNvPr id="5" name="Straight Connector 4">
            <a:extLst>
              <a:ext uri="{FF2B5EF4-FFF2-40B4-BE49-F238E27FC236}">
                <a16:creationId xmlns:a16="http://schemas.microsoft.com/office/drawing/2014/main" id="{6A1C7357-47DA-4B51-AB85-397439C597D9}"/>
              </a:ext>
            </a:extLst>
          </p:cNvPr>
          <p:cNvCxnSpPr/>
          <p:nvPr/>
        </p:nvCxnSpPr>
        <p:spPr>
          <a:xfrm>
            <a:off x="0" y="895656"/>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D70DB96F-C0A7-4AFE-9365-4542A5CD236A}"/>
              </a:ext>
            </a:extLst>
          </p:cNvPr>
          <p:cNvCxnSpPr/>
          <p:nvPr/>
        </p:nvCxnSpPr>
        <p:spPr>
          <a:xfrm>
            <a:off x="-1" y="6215570"/>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8493944C-891A-46EE-8CC7-ED5761642577}"/>
              </a:ext>
            </a:extLst>
          </p:cNvPr>
          <p:cNvSpPr txBox="1"/>
          <p:nvPr/>
        </p:nvSpPr>
        <p:spPr>
          <a:xfrm>
            <a:off x="98474" y="6344529"/>
            <a:ext cx="8229600" cy="369332"/>
          </a:xfrm>
          <a:prstGeom prst="rect">
            <a:avLst/>
          </a:prstGeom>
          <a:noFill/>
        </p:spPr>
        <p:txBody>
          <a:bodyPr wrap="square" rtlCol="0">
            <a:spAutoFit/>
          </a:bodyPr>
          <a:lstStyle/>
          <a:p>
            <a:r>
              <a:rPr lang="en-US" dirty="0">
                <a:solidFill>
                  <a:schemeClr val="bg1"/>
                </a:solidFill>
              </a:rPr>
              <a:t>Key Verses:  Psalm 52:2-3, Psalm 140:3, Proverbs 16:27</a:t>
            </a:r>
          </a:p>
        </p:txBody>
      </p:sp>
    </p:spTree>
    <p:extLst>
      <p:ext uri="{BB962C8B-B14F-4D97-AF65-F5344CB8AC3E}">
        <p14:creationId xmlns:p14="http://schemas.microsoft.com/office/powerpoint/2010/main" val="1122045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ED8771-CF8C-4BB9-9BD8-117F47B4A30D}"/>
              </a:ext>
            </a:extLst>
          </p:cNvPr>
          <p:cNvSpPr>
            <a:spLocks noGrp="1"/>
          </p:cNvSpPr>
          <p:nvPr>
            <p:ph type="title"/>
          </p:nvPr>
        </p:nvSpPr>
        <p:spPr>
          <a:xfrm>
            <a:off x="1" y="0"/>
            <a:ext cx="9144000" cy="853453"/>
          </a:xfrm>
        </p:spPr>
        <p:txBody>
          <a:bodyPr>
            <a:normAutofit/>
          </a:bodyPr>
          <a:lstStyle/>
          <a:p>
            <a:r>
              <a:rPr lang="en-US" b="1" cap="none" dirty="0">
                <a:latin typeface="Calibri" panose="020F0502020204030204" pitchFamily="34" charset="0"/>
                <a:cs typeface="Calibri" panose="020F0502020204030204" pitchFamily="34" charset="0"/>
              </a:rPr>
              <a:t>The Power of Words:  Affect on Life</a:t>
            </a:r>
          </a:p>
        </p:txBody>
      </p:sp>
      <p:sp>
        <p:nvSpPr>
          <p:cNvPr id="3" name="Content Placeholder 2">
            <a:extLst>
              <a:ext uri="{FF2B5EF4-FFF2-40B4-BE49-F238E27FC236}">
                <a16:creationId xmlns:a16="http://schemas.microsoft.com/office/drawing/2014/main" id="{73CA75E8-A2A0-4EDD-9473-C55B335093DD}"/>
              </a:ext>
            </a:extLst>
          </p:cNvPr>
          <p:cNvSpPr>
            <a:spLocks noGrp="1"/>
          </p:cNvSpPr>
          <p:nvPr>
            <p:ph idx="1"/>
          </p:nvPr>
        </p:nvSpPr>
        <p:spPr>
          <a:xfrm>
            <a:off x="98474" y="1024614"/>
            <a:ext cx="9045526" cy="5190953"/>
          </a:xfrm>
        </p:spPr>
        <p:txBody>
          <a:bodyPr>
            <a:noAutofit/>
          </a:bodyPr>
          <a:lstStyle/>
          <a:p>
            <a:pPr marL="274320" lvl="1" indent="0" hangingPunct="0">
              <a:buNone/>
            </a:pPr>
            <a:r>
              <a:rPr lang="en-US" sz="2800" dirty="0">
                <a:latin typeface="Calibri" panose="020F0502020204030204" pitchFamily="34" charset="0"/>
                <a:cs typeface="Calibri" panose="020F0502020204030204" pitchFamily="34" charset="0"/>
              </a:rPr>
              <a:t>“Finally, all of you, have unity of mind, sympathy, brotherly love, a tender heart, and a humble mind.  Do not repay evil for evil or reviling for reviling, but on the contrary, bless, for to this you were called, that you may obtain a blessing.  For, ‘Whoever desires to love life and see good days, let him keep his tongue from evil and his lips from speaking deceit; let him turn away from evil and do good; let him seek peace and pursue it.  For the eyes of the Lord are on the righteous, and his ears are open to their prayer.  But the face of the Lord is against those who do evil.’”</a:t>
            </a:r>
          </a:p>
          <a:p>
            <a:pPr marL="274320" lvl="1" indent="0" algn="r" hangingPunct="0">
              <a:buNone/>
            </a:pPr>
            <a:r>
              <a:rPr lang="en-US" sz="2800" dirty="0">
                <a:latin typeface="Calibri" panose="020F0502020204030204" pitchFamily="34" charset="0"/>
                <a:cs typeface="Calibri" panose="020F0502020204030204" pitchFamily="34" charset="0"/>
              </a:rPr>
              <a:t>- 1 Peter 3:8-12, ESV</a:t>
            </a:r>
          </a:p>
        </p:txBody>
      </p:sp>
      <p:cxnSp>
        <p:nvCxnSpPr>
          <p:cNvPr id="5" name="Straight Connector 4">
            <a:extLst>
              <a:ext uri="{FF2B5EF4-FFF2-40B4-BE49-F238E27FC236}">
                <a16:creationId xmlns:a16="http://schemas.microsoft.com/office/drawing/2014/main" id="{6A1C7357-47DA-4B51-AB85-397439C597D9}"/>
              </a:ext>
            </a:extLst>
          </p:cNvPr>
          <p:cNvCxnSpPr/>
          <p:nvPr/>
        </p:nvCxnSpPr>
        <p:spPr>
          <a:xfrm>
            <a:off x="0" y="895656"/>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D70DB96F-C0A7-4AFE-9365-4542A5CD236A}"/>
              </a:ext>
            </a:extLst>
          </p:cNvPr>
          <p:cNvCxnSpPr/>
          <p:nvPr/>
        </p:nvCxnSpPr>
        <p:spPr>
          <a:xfrm>
            <a:off x="-1" y="6215570"/>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8493944C-891A-46EE-8CC7-ED5761642577}"/>
              </a:ext>
            </a:extLst>
          </p:cNvPr>
          <p:cNvSpPr txBox="1"/>
          <p:nvPr/>
        </p:nvSpPr>
        <p:spPr>
          <a:xfrm>
            <a:off x="98474" y="6344529"/>
            <a:ext cx="8229600" cy="369332"/>
          </a:xfrm>
          <a:prstGeom prst="rect">
            <a:avLst/>
          </a:prstGeom>
          <a:noFill/>
        </p:spPr>
        <p:txBody>
          <a:bodyPr wrap="square" rtlCol="0">
            <a:spAutoFit/>
          </a:bodyPr>
          <a:lstStyle/>
          <a:p>
            <a:r>
              <a:rPr lang="en-US" dirty="0">
                <a:solidFill>
                  <a:schemeClr val="bg1"/>
                </a:solidFill>
                <a:latin typeface="Calibri" panose="020F0502020204030204" pitchFamily="34" charset="0"/>
                <a:cs typeface="Calibri" panose="020F0502020204030204" pitchFamily="34" charset="0"/>
              </a:rPr>
              <a:t>Key Verses:  Psalms 34:12-16, 1 Peter 3:8-12</a:t>
            </a:r>
          </a:p>
        </p:txBody>
      </p:sp>
    </p:spTree>
    <p:extLst>
      <p:ext uri="{BB962C8B-B14F-4D97-AF65-F5344CB8AC3E}">
        <p14:creationId xmlns:p14="http://schemas.microsoft.com/office/powerpoint/2010/main" val="3431187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ED8771-CF8C-4BB9-9BD8-117F47B4A30D}"/>
              </a:ext>
            </a:extLst>
          </p:cNvPr>
          <p:cNvSpPr>
            <a:spLocks noGrp="1"/>
          </p:cNvSpPr>
          <p:nvPr>
            <p:ph type="title"/>
          </p:nvPr>
        </p:nvSpPr>
        <p:spPr>
          <a:xfrm>
            <a:off x="1" y="0"/>
            <a:ext cx="9144000" cy="853453"/>
          </a:xfrm>
        </p:spPr>
        <p:txBody>
          <a:bodyPr>
            <a:normAutofit fontScale="90000"/>
          </a:bodyPr>
          <a:lstStyle/>
          <a:p>
            <a:r>
              <a:rPr lang="en-US" b="1" cap="none" dirty="0">
                <a:latin typeface="Calibri" panose="020F0502020204030204" pitchFamily="34" charset="0"/>
                <a:cs typeface="Calibri" panose="020F0502020204030204" pitchFamily="34" charset="0"/>
              </a:rPr>
              <a:t>The Power of Words:  Controls our Religion</a:t>
            </a:r>
          </a:p>
        </p:txBody>
      </p:sp>
      <p:sp>
        <p:nvSpPr>
          <p:cNvPr id="3" name="Content Placeholder 2">
            <a:extLst>
              <a:ext uri="{FF2B5EF4-FFF2-40B4-BE49-F238E27FC236}">
                <a16:creationId xmlns:a16="http://schemas.microsoft.com/office/drawing/2014/main" id="{73CA75E8-A2A0-4EDD-9473-C55B335093DD}"/>
              </a:ext>
            </a:extLst>
          </p:cNvPr>
          <p:cNvSpPr>
            <a:spLocks noGrp="1"/>
          </p:cNvSpPr>
          <p:nvPr>
            <p:ph idx="1"/>
          </p:nvPr>
        </p:nvSpPr>
        <p:spPr>
          <a:xfrm>
            <a:off x="98474" y="1024614"/>
            <a:ext cx="4220308" cy="5190953"/>
          </a:xfrm>
        </p:spPr>
        <p:txBody>
          <a:bodyPr>
            <a:noAutofit/>
          </a:bodyPr>
          <a:lstStyle/>
          <a:p>
            <a:pPr marL="274320" lvl="1" indent="0" hangingPunct="0">
              <a:buNone/>
            </a:pPr>
            <a:r>
              <a:rPr lang="en-US" sz="3600" dirty="0">
                <a:latin typeface="Calibri" panose="020F0502020204030204" pitchFamily="34" charset="0"/>
                <a:cs typeface="Calibri" panose="020F0502020204030204" pitchFamily="34" charset="0"/>
              </a:rPr>
              <a:t>“If anyone thinks he is religious and does not bridle his tongue but deceives his heart, this person’s religion is worthless.”</a:t>
            </a:r>
          </a:p>
          <a:p>
            <a:pPr marL="274320" lvl="1" indent="0" algn="r" hangingPunct="0">
              <a:buNone/>
            </a:pPr>
            <a:r>
              <a:rPr lang="en-US" sz="2800" dirty="0">
                <a:latin typeface="Calibri" panose="020F0502020204030204" pitchFamily="34" charset="0"/>
                <a:cs typeface="Calibri" panose="020F0502020204030204" pitchFamily="34" charset="0"/>
              </a:rPr>
              <a:t>- James 1:26, ESV</a:t>
            </a:r>
          </a:p>
        </p:txBody>
      </p:sp>
      <p:cxnSp>
        <p:nvCxnSpPr>
          <p:cNvPr id="5" name="Straight Connector 4">
            <a:extLst>
              <a:ext uri="{FF2B5EF4-FFF2-40B4-BE49-F238E27FC236}">
                <a16:creationId xmlns:a16="http://schemas.microsoft.com/office/drawing/2014/main" id="{6A1C7357-47DA-4B51-AB85-397439C597D9}"/>
              </a:ext>
            </a:extLst>
          </p:cNvPr>
          <p:cNvCxnSpPr/>
          <p:nvPr/>
        </p:nvCxnSpPr>
        <p:spPr>
          <a:xfrm>
            <a:off x="0" y="895656"/>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D70DB96F-C0A7-4AFE-9365-4542A5CD236A}"/>
              </a:ext>
            </a:extLst>
          </p:cNvPr>
          <p:cNvCxnSpPr/>
          <p:nvPr/>
        </p:nvCxnSpPr>
        <p:spPr>
          <a:xfrm>
            <a:off x="-1" y="6215570"/>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8493944C-891A-46EE-8CC7-ED5761642577}"/>
              </a:ext>
            </a:extLst>
          </p:cNvPr>
          <p:cNvSpPr txBox="1"/>
          <p:nvPr/>
        </p:nvSpPr>
        <p:spPr>
          <a:xfrm>
            <a:off x="98474" y="6344529"/>
            <a:ext cx="8229600" cy="369332"/>
          </a:xfrm>
          <a:prstGeom prst="rect">
            <a:avLst/>
          </a:prstGeom>
          <a:noFill/>
        </p:spPr>
        <p:txBody>
          <a:bodyPr wrap="square" rtlCol="0">
            <a:spAutoFit/>
          </a:bodyPr>
          <a:lstStyle/>
          <a:p>
            <a:r>
              <a:rPr lang="en-US" dirty="0">
                <a:solidFill>
                  <a:schemeClr val="bg1"/>
                </a:solidFill>
                <a:latin typeface="Calibri" panose="020F0502020204030204" pitchFamily="34" charset="0"/>
                <a:cs typeface="Calibri" panose="020F0502020204030204" pitchFamily="34" charset="0"/>
              </a:rPr>
              <a:t>Key Verses:  James 1:26</a:t>
            </a:r>
          </a:p>
        </p:txBody>
      </p:sp>
      <p:pic>
        <p:nvPicPr>
          <p:cNvPr id="4" name="Picture 3">
            <a:extLst>
              <a:ext uri="{FF2B5EF4-FFF2-40B4-BE49-F238E27FC236}">
                <a16:creationId xmlns:a16="http://schemas.microsoft.com/office/drawing/2014/main" id="{D0357C51-CCE4-4439-8BCD-37416BAABD37}"/>
              </a:ext>
            </a:extLst>
          </p:cNvPr>
          <p:cNvPicPr>
            <a:picLocks noChangeAspect="1"/>
          </p:cNvPicPr>
          <p:nvPr/>
        </p:nvPicPr>
        <p:blipFill>
          <a:blip r:embed="rId2"/>
          <a:stretch>
            <a:fillRect/>
          </a:stretch>
        </p:blipFill>
        <p:spPr>
          <a:xfrm>
            <a:off x="5016584" y="1505247"/>
            <a:ext cx="4028942" cy="2608740"/>
          </a:xfrm>
          <a:prstGeom prst="rect">
            <a:avLst/>
          </a:prstGeom>
        </p:spPr>
      </p:pic>
    </p:spTree>
    <p:extLst>
      <p:ext uri="{BB962C8B-B14F-4D97-AF65-F5344CB8AC3E}">
        <p14:creationId xmlns:p14="http://schemas.microsoft.com/office/powerpoint/2010/main" val="209602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ED8771-CF8C-4BB9-9BD8-117F47B4A30D}"/>
              </a:ext>
            </a:extLst>
          </p:cNvPr>
          <p:cNvSpPr>
            <a:spLocks noGrp="1"/>
          </p:cNvSpPr>
          <p:nvPr>
            <p:ph type="title"/>
          </p:nvPr>
        </p:nvSpPr>
        <p:spPr>
          <a:xfrm>
            <a:off x="1" y="0"/>
            <a:ext cx="9144000" cy="853453"/>
          </a:xfrm>
        </p:spPr>
        <p:txBody>
          <a:bodyPr>
            <a:normAutofit fontScale="90000"/>
          </a:bodyPr>
          <a:lstStyle/>
          <a:p>
            <a:r>
              <a:rPr lang="en-US" b="1" cap="none" dirty="0">
                <a:latin typeface="Calibri" panose="020F0502020204030204" pitchFamily="34" charset="0"/>
                <a:cs typeface="Calibri" panose="020F0502020204030204" pitchFamily="34" charset="0"/>
              </a:rPr>
              <a:t>The Power of Words:  Affects our Destiny</a:t>
            </a:r>
          </a:p>
        </p:txBody>
      </p:sp>
      <p:cxnSp>
        <p:nvCxnSpPr>
          <p:cNvPr id="5" name="Straight Connector 4">
            <a:extLst>
              <a:ext uri="{FF2B5EF4-FFF2-40B4-BE49-F238E27FC236}">
                <a16:creationId xmlns:a16="http://schemas.microsoft.com/office/drawing/2014/main" id="{6A1C7357-47DA-4B51-AB85-397439C597D9}"/>
              </a:ext>
            </a:extLst>
          </p:cNvPr>
          <p:cNvCxnSpPr/>
          <p:nvPr/>
        </p:nvCxnSpPr>
        <p:spPr>
          <a:xfrm>
            <a:off x="0" y="895656"/>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D70DB96F-C0A7-4AFE-9365-4542A5CD236A}"/>
              </a:ext>
            </a:extLst>
          </p:cNvPr>
          <p:cNvCxnSpPr/>
          <p:nvPr/>
        </p:nvCxnSpPr>
        <p:spPr>
          <a:xfrm>
            <a:off x="-1" y="6215570"/>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8493944C-891A-46EE-8CC7-ED5761642577}"/>
              </a:ext>
            </a:extLst>
          </p:cNvPr>
          <p:cNvSpPr txBox="1"/>
          <p:nvPr/>
        </p:nvSpPr>
        <p:spPr>
          <a:xfrm>
            <a:off x="98474" y="6344529"/>
            <a:ext cx="8229600" cy="369332"/>
          </a:xfrm>
          <a:prstGeom prst="rect">
            <a:avLst/>
          </a:prstGeom>
          <a:noFill/>
        </p:spPr>
        <p:txBody>
          <a:bodyPr wrap="square" rtlCol="0">
            <a:spAutoFit/>
          </a:bodyPr>
          <a:lstStyle/>
          <a:p>
            <a:r>
              <a:rPr lang="en-US" dirty="0">
                <a:solidFill>
                  <a:schemeClr val="bg1"/>
                </a:solidFill>
                <a:latin typeface="Calibri" panose="020F0502020204030204" pitchFamily="34" charset="0"/>
                <a:cs typeface="Calibri" panose="020F0502020204030204" pitchFamily="34" charset="0"/>
              </a:rPr>
              <a:t>Key Verses:  Matthew 12:33-37, Psalm 15:1-3</a:t>
            </a:r>
          </a:p>
        </p:txBody>
      </p:sp>
      <p:pic>
        <p:nvPicPr>
          <p:cNvPr id="4" name="Picture 3">
            <a:extLst>
              <a:ext uri="{FF2B5EF4-FFF2-40B4-BE49-F238E27FC236}">
                <a16:creationId xmlns:a16="http://schemas.microsoft.com/office/drawing/2014/main" id="{4E62EEC3-CE25-435D-8DD2-B6A7046758DD}"/>
              </a:ext>
            </a:extLst>
          </p:cNvPr>
          <p:cNvPicPr>
            <a:picLocks noChangeAspect="1"/>
          </p:cNvPicPr>
          <p:nvPr/>
        </p:nvPicPr>
        <p:blipFill>
          <a:blip r:embed="rId2"/>
          <a:stretch>
            <a:fillRect/>
          </a:stretch>
        </p:blipFill>
        <p:spPr>
          <a:xfrm>
            <a:off x="219208" y="1071487"/>
            <a:ext cx="3739662" cy="3739662"/>
          </a:xfrm>
          <a:prstGeom prst="rect">
            <a:avLst/>
          </a:prstGeom>
        </p:spPr>
      </p:pic>
      <p:sp>
        <p:nvSpPr>
          <p:cNvPr id="10" name="TextBox 9">
            <a:extLst>
              <a:ext uri="{FF2B5EF4-FFF2-40B4-BE49-F238E27FC236}">
                <a16:creationId xmlns:a16="http://schemas.microsoft.com/office/drawing/2014/main" id="{81DB76DF-C152-493F-8480-FFD51E753503}"/>
              </a:ext>
            </a:extLst>
          </p:cNvPr>
          <p:cNvSpPr txBox="1"/>
          <p:nvPr/>
        </p:nvSpPr>
        <p:spPr>
          <a:xfrm>
            <a:off x="4811152" y="1871003"/>
            <a:ext cx="4332848" cy="3785652"/>
          </a:xfrm>
          <a:prstGeom prst="rect">
            <a:avLst/>
          </a:prstGeom>
          <a:noFill/>
        </p:spPr>
        <p:txBody>
          <a:bodyPr wrap="square" rtlCol="0">
            <a:spAutoFit/>
          </a:bodyPr>
          <a:lstStyle/>
          <a:p>
            <a:r>
              <a:rPr lang="en-US" sz="2400" dirty="0">
                <a:solidFill>
                  <a:schemeClr val="bg1"/>
                </a:solidFill>
                <a:latin typeface="Calibri" panose="020F0502020204030204" pitchFamily="34" charset="0"/>
                <a:cs typeface="Calibri" panose="020F0502020204030204" pitchFamily="34" charset="0"/>
              </a:rPr>
              <a:t>“O Lord, who shall sojourn in your tent?  Who shall dwell in your holy hill?  He who walks blamelessly and does what is right and speaks truth in his heart; who does not slander with his tongue and does no evil to his neighbor, not rake up a reproach against his friend…”  </a:t>
            </a:r>
          </a:p>
          <a:p>
            <a:pPr algn="r"/>
            <a:r>
              <a:rPr lang="en-US" sz="2400" dirty="0">
                <a:solidFill>
                  <a:schemeClr val="bg1"/>
                </a:solidFill>
                <a:latin typeface="Calibri" panose="020F0502020204030204" pitchFamily="34" charset="0"/>
                <a:cs typeface="Calibri" panose="020F0502020204030204" pitchFamily="34" charset="0"/>
              </a:rPr>
              <a:t>- Psalm 15:1-3, ESV</a:t>
            </a:r>
          </a:p>
        </p:txBody>
      </p:sp>
    </p:spTree>
    <p:extLst>
      <p:ext uri="{BB962C8B-B14F-4D97-AF65-F5344CB8AC3E}">
        <p14:creationId xmlns:p14="http://schemas.microsoft.com/office/powerpoint/2010/main" val="42510997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Red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emplate>TM03090434[[fn=Wood Type]]</Template>
  <TotalTime>936</TotalTime>
  <Words>1325</Words>
  <Application>Microsoft Office PowerPoint</Application>
  <PresentationFormat>On-screen Show (4:3)</PresentationFormat>
  <Paragraphs>60</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Rockwell</vt:lpstr>
      <vt:lpstr>Rockwell Condensed</vt:lpstr>
      <vt:lpstr>Wingdings</vt:lpstr>
      <vt:lpstr>Wood Type</vt:lpstr>
      <vt:lpstr>PowerPoint Presentation</vt:lpstr>
      <vt:lpstr>The Power of Words</vt:lpstr>
      <vt:lpstr>The Power of Words</vt:lpstr>
      <vt:lpstr>The Power of Words</vt:lpstr>
      <vt:lpstr>The Power of Words:  For Good</vt:lpstr>
      <vt:lpstr>The Power of Words:  For Evil</vt:lpstr>
      <vt:lpstr>The Power of Words:  Affect on Life</vt:lpstr>
      <vt:lpstr>The Power of Words:  Controls our Religion</vt:lpstr>
      <vt:lpstr>The Power of Words:  Affects our Destiny</vt:lpstr>
      <vt:lpstr>The Power of the Tongue</vt:lpstr>
      <vt:lpstr>James 3:  The Power of the Tongue</vt:lpstr>
      <vt:lpstr>James 3:  The Power of the Tongue</vt:lpstr>
      <vt:lpstr>How do we control the tongue?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Jeb Holt</dc:creator>
  <cp:lastModifiedBy>Jeb Holt</cp:lastModifiedBy>
  <cp:revision>19</cp:revision>
  <dcterms:created xsi:type="dcterms:W3CDTF">2019-03-30T21:10:27Z</dcterms:created>
  <dcterms:modified xsi:type="dcterms:W3CDTF">2019-03-31T12:46:57Z</dcterms:modified>
</cp:coreProperties>
</file>