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lowing dust off Bible.jpg" descr="blowing dust off Bible.jpg"/>
          <p:cNvPicPr>
            <a:picLocks/>
          </p:cNvPicPr>
          <p:nvPr/>
        </p:nvPicPr>
        <p:blipFill>
          <a:blip r:embed="rId2">
            <a:alphaModFix amt="58000"/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Hosea 4:1-6"/>
          <p:cNvSpPr txBox="1"/>
          <p:nvPr/>
        </p:nvSpPr>
        <p:spPr>
          <a:xfrm>
            <a:off x="271743" y="132881"/>
            <a:ext cx="799587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7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Hosea 4:1-6</a:t>
            </a:r>
          </a:p>
        </p:txBody>
      </p:sp>
      <p:sp>
        <p:nvSpPr>
          <p:cNvPr id="122" name="Fewer than half of adults can name the four Gospel accounts.…"/>
          <p:cNvSpPr txBox="1"/>
          <p:nvPr/>
        </p:nvSpPr>
        <p:spPr>
          <a:xfrm>
            <a:off x="383165" y="2317114"/>
            <a:ext cx="12238469" cy="656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0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Fewer than half of adults can name the four Gospel accounts.</a:t>
            </a:r>
          </a:p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0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Many professed Christians cannot identify more than two or three of the Apostles.</a:t>
            </a:r>
          </a:p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0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According to 82% of Americans,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“God helps those who help themselves,</a:t>
            </a:r>
            <a:r>
              <a:t>” is a Bible verse. </a:t>
            </a:r>
          </a:p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-126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The majority of adults believe the Bible teaches that the most purpose in life is taking care of one’s family.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blowing dust off Bible.jpg" descr="blowing dust off Bible.jpg"/>
          <p:cNvPicPr>
            <a:picLocks/>
          </p:cNvPicPr>
          <p:nvPr/>
        </p:nvPicPr>
        <p:blipFill>
          <a:blip r:embed="rId2">
            <a:alphaModFix amt="58000"/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Hosea 4:1-6"/>
          <p:cNvSpPr txBox="1"/>
          <p:nvPr/>
        </p:nvSpPr>
        <p:spPr>
          <a:xfrm>
            <a:off x="271743" y="132881"/>
            <a:ext cx="799587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7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Hosea 4:1-6</a:t>
            </a:r>
          </a:p>
        </p:txBody>
      </p:sp>
      <p:sp>
        <p:nvSpPr>
          <p:cNvPr id="126" name="At least 12% of adults believe Joan of Arc was Noah’s wife.…"/>
          <p:cNvSpPr txBox="1"/>
          <p:nvPr/>
        </p:nvSpPr>
        <p:spPr>
          <a:xfrm>
            <a:off x="381000" y="2311400"/>
            <a:ext cx="11831076" cy="7218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0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At least 12% of adults believe Joan of Arc was Noah’s wife.</a:t>
            </a:r>
          </a:p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0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Over 50% of graduating senior believe that Sodom and Gomorrah were husband and wife. </a:t>
            </a:r>
          </a:p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0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 considerable number of respondents to one particular poll believed the sermon on the mount was preached by Billy Graham. </a:t>
            </a:r>
          </a:p>
          <a:p>
            <a:pPr marL="355600" lvl="1" indent="-355600" algn="l" defTabSz="457200">
              <a:lnSpc>
                <a:spcPct val="90000"/>
              </a:lnSpc>
              <a:spcBef>
                <a:spcPts val="3100"/>
              </a:spcBef>
              <a:buSzPct val="100000"/>
              <a:buChar char="-"/>
              <a:defRPr sz="4200" b="0" spc="0">
                <a:effectLst>
                  <a:outerShdw blurRad="63500" dir="18900000" rotWithShape="0">
                    <a:srgbClr val="000000"/>
                  </a:outerShdw>
                </a:effectLst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60% of Americans can’t name even five of the ten commandments.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lowing dust off Bible.jpg" descr="blowing dust off Bible.jpg"/>
          <p:cNvPicPr>
            <a:picLocks/>
          </p:cNvPicPr>
          <p:nvPr/>
        </p:nvPicPr>
        <p:blipFill>
          <a:blip r:embed="rId2">
            <a:alphaModFix amt="58000"/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717" y="3855215"/>
            <a:ext cx="12577366" cy="567868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Hosea 4:1-6"/>
          <p:cNvSpPr txBox="1"/>
          <p:nvPr/>
        </p:nvSpPr>
        <p:spPr>
          <a:xfrm>
            <a:off x="271743" y="132881"/>
            <a:ext cx="799587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72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Hosea 4:1-6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blowing dust off Bible.jpg" descr="blowing dust off Bible.jpg"/>
          <p:cNvPicPr>
            <a:picLocks/>
          </p:cNvPicPr>
          <p:nvPr/>
        </p:nvPicPr>
        <p:blipFill>
          <a:blip r:embed="rId2">
            <a:alphaModFix amt="58000"/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3968" y="108715"/>
            <a:ext cx="6861374" cy="3460204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Why does it happen?…"/>
          <p:cNvSpPr txBox="1"/>
          <p:nvPr/>
        </p:nvSpPr>
        <p:spPr>
          <a:xfrm>
            <a:off x="295753" y="292100"/>
            <a:ext cx="8937660" cy="91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200" b="0" i="1">
                <a:effectLst>
                  <a:outerShdw blurRad="38100" dir="18900000" rotWithShape="0">
                    <a:srgbClr val="000000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Why does it happen?</a:t>
            </a:r>
          </a:p>
          <a:p>
            <a:pPr marL="393700" indent="-393700" algn="l">
              <a:spcBef>
                <a:spcPts val="1200"/>
              </a:spcBef>
              <a:buClr>
                <a:srgbClr val="CD7000"/>
              </a:buClr>
              <a:buSzPct val="100000"/>
              <a:buChar char="•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Apathy</a:t>
            </a:r>
          </a:p>
          <a:p>
            <a:pPr marL="393700" indent="-393700" algn="l">
              <a:spcBef>
                <a:spcPts val="1200"/>
              </a:spcBef>
              <a:buClr>
                <a:srgbClr val="CD7000"/>
              </a:buClr>
              <a:buSzPct val="100000"/>
              <a:buChar char="•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Misplaced Priorities</a:t>
            </a:r>
          </a:p>
          <a:p>
            <a:pPr marL="393700" indent="-393700" algn="l">
              <a:spcBef>
                <a:spcPts val="1200"/>
              </a:spcBef>
              <a:buClr>
                <a:srgbClr val="CD7000"/>
              </a:buClr>
              <a:buSzPct val="100000"/>
              <a:buChar char="•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Postmodern </a:t>
            </a:r>
            <a:r>
              <a:rPr lang="en-US"/>
              <a:t>T</a:t>
            </a:r>
            <a:r>
              <a:t>hinking</a:t>
            </a:r>
            <a:endParaRPr dirty="0"/>
          </a:p>
          <a:p>
            <a:pPr algn="l">
              <a:spcBef>
                <a:spcPts val="2400"/>
              </a:spcBef>
              <a:defRPr sz="4200" b="0" i="1">
                <a:effectLst>
                  <a:outerShdw blurRad="38100" dir="18900000" rotWithShape="0">
                    <a:srgbClr val="000000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What are its consequences?</a:t>
            </a:r>
          </a:p>
          <a:p>
            <a:pPr marL="393700" indent="-393700" algn="l">
              <a:spcBef>
                <a:spcPts val="1200"/>
              </a:spcBef>
              <a:buClr>
                <a:srgbClr val="CD7000"/>
              </a:buClr>
              <a:buSzPct val="100000"/>
              <a:buChar char="•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Spiritual Weakness</a:t>
            </a:r>
          </a:p>
          <a:p>
            <a:pPr marL="393700" indent="-393700" algn="l">
              <a:spcBef>
                <a:spcPts val="1200"/>
              </a:spcBef>
              <a:buClr>
                <a:srgbClr val="CD7000"/>
              </a:buClr>
              <a:buSzPct val="100000"/>
              <a:buChar char="•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Biblical Misunderstanding </a:t>
            </a:r>
          </a:p>
          <a:p>
            <a:pPr marL="393700" indent="-393700" algn="l">
              <a:spcBef>
                <a:spcPts val="1200"/>
              </a:spcBef>
              <a:buClr>
                <a:srgbClr val="CD7000"/>
              </a:buClr>
              <a:buSzPct val="100000"/>
              <a:buChar char="•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Misapplication</a:t>
            </a:r>
          </a:p>
          <a:p>
            <a:pPr algn="l">
              <a:spcBef>
                <a:spcPts val="2400"/>
              </a:spcBef>
              <a:defRPr sz="4200" b="0" i="1">
                <a:effectLst>
                  <a:outerShdw blurRad="38100" dir="18900000" rotWithShape="0">
                    <a:srgbClr val="000000"/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How can it be remedied?</a:t>
            </a:r>
          </a:p>
          <a:p>
            <a:pPr marL="533400" indent="-533400" algn="l">
              <a:spcBef>
                <a:spcPts val="1200"/>
              </a:spcBef>
              <a:buClr>
                <a:srgbClr val="CD7000"/>
              </a:buClr>
              <a:buSzPct val="100000"/>
              <a:buChar char="✓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Family Devotional Times</a:t>
            </a:r>
          </a:p>
          <a:p>
            <a:pPr marL="533400" indent="-533400" algn="l">
              <a:spcBef>
                <a:spcPts val="1200"/>
              </a:spcBef>
              <a:buClr>
                <a:srgbClr val="CD7000"/>
              </a:buClr>
              <a:buSzPct val="100000"/>
              <a:buChar char="✓"/>
              <a:defRPr sz="3700" b="0" spc="-74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Biblical Emphasis in the Lord’s Churches</a:t>
            </a:r>
          </a:p>
          <a:p>
            <a:pPr marL="533400" indent="-533400" algn="l">
              <a:spcBef>
                <a:spcPts val="1200"/>
              </a:spcBef>
              <a:buClr>
                <a:srgbClr val="CD7000"/>
              </a:buClr>
              <a:buSzPct val="100000"/>
              <a:buChar char="✓"/>
              <a:defRPr sz="3700" b="0">
                <a:effectLst>
                  <a:outerShdw blurRad="38100" dir="18900000" rotWithShape="0">
                    <a:srgbClr val="000000"/>
                  </a:outerShdw>
                </a:effectLst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Personal Desire and Responsibility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build="p" bldLvl="5" animBg="1" advAuto="0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Avenir Book Oblique</vt:lpstr>
      <vt:lpstr>Avenir Heavy</vt:lpstr>
      <vt:lpstr>Avenir Medium</vt:lpstr>
      <vt:lpstr>Avenir Roman</vt:lpstr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Medina Church</cp:lastModifiedBy>
  <cp:revision>1</cp:revision>
  <dcterms:modified xsi:type="dcterms:W3CDTF">2019-06-09T13:46:05Z</dcterms:modified>
</cp:coreProperties>
</file>