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7" r:id="rId2"/>
    <p:sldId id="258" r:id="rId3"/>
    <p:sldId id="259" r:id="rId4"/>
    <p:sldId id="256"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13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A578E967-C7E5-4F14-A910-5E094DD4B6AE}" type="datetimeFigureOut">
              <a:rPr lang="en-US" smtClean="0"/>
              <a:t>9/14/2019</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26684781-A3EC-4E04-8A1B-2D5BDC6DEBBB}"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4494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78E967-C7E5-4F14-A910-5E094DD4B6AE}" type="datetimeFigureOut">
              <a:rPr lang="en-US" smtClean="0"/>
              <a:t>9/14/2019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684781-A3EC-4E04-8A1B-2D5BDC6DEBBB}" type="slidenum">
              <a:rPr lang="en-US" smtClean="0"/>
              <a:t>‹#›</a:t>
            </a:fld>
            <a:endParaRPr lang="en-US"/>
          </a:p>
        </p:txBody>
      </p:sp>
    </p:spTree>
    <p:extLst>
      <p:ext uri="{BB962C8B-B14F-4D97-AF65-F5344CB8AC3E}">
        <p14:creationId xmlns:p14="http://schemas.microsoft.com/office/powerpoint/2010/main" val="3339018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78E967-C7E5-4F14-A910-5E094DD4B6AE}" type="datetimeFigureOut">
              <a:rPr lang="en-US" smtClean="0"/>
              <a:t>9/14/2019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84781-A3EC-4E04-8A1B-2D5BDC6DEBBB}"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2491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78E967-C7E5-4F14-A910-5E094DD4B6AE}" type="datetimeFigureOut">
              <a:rPr lang="en-US" smtClean="0"/>
              <a:t>9/14/2019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84781-A3EC-4E04-8A1B-2D5BDC6DEBBB}"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9586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78E967-C7E5-4F14-A910-5E094DD4B6AE}" type="datetimeFigureOut">
              <a:rPr lang="en-US" smtClean="0"/>
              <a:t>9/14/2019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84781-A3EC-4E04-8A1B-2D5BDC6DEBBB}" type="slidenum">
              <a:rPr lang="en-US" smtClean="0"/>
              <a:t>‹#›</a:t>
            </a:fld>
            <a:endParaRPr lang="en-US"/>
          </a:p>
        </p:txBody>
      </p:sp>
    </p:spTree>
    <p:extLst>
      <p:ext uri="{BB962C8B-B14F-4D97-AF65-F5344CB8AC3E}">
        <p14:creationId xmlns:p14="http://schemas.microsoft.com/office/powerpoint/2010/main" val="2657005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78E967-C7E5-4F14-A910-5E094DD4B6AE}" type="datetimeFigureOut">
              <a:rPr lang="en-US" smtClean="0"/>
              <a:t>9/14/2019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84781-A3EC-4E04-8A1B-2D5BDC6DEBBB}"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1892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78E967-C7E5-4F14-A910-5E094DD4B6AE}" type="datetimeFigureOut">
              <a:rPr lang="en-US" smtClean="0"/>
              <a:t>9/14/2019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84781-A3EC-4E04-8A1B-2D5BDC6DEBBB}"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3233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78E967-C7E5-4F14-A910-5E094DD4B6AE}" type="datetimeFigureOut">
              <a:rPr lang="en-US" smtClean="0"/>
              <a:t>9/14/2019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84781-A3EC-4E04-8A1B-2D5BDC6DEBBB}"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3830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78E967-C7E5-4F14-A910-5E094DD4B6AE}" type="datetimeFigureOut">
              <a:rPr lang="en-US" smtClean="0"/>
              <a:t>9/14/2019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84781-A3EC-4E04-8A1B-2D5BDC6DEBBB}"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2855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78E967-C7E5-4F14-A910-5E094DD4B6AE}" type="datetimeFigureOut">
              <a:rPr lang="en-US" smtClean="0"/>
              <a:t>9/14/2019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84781-A3EC-4E04-8A1B-2D5BDC6DEBBB}" type="slidenum">
              <a:rPr lang="en-US" smtClean="0"/>
              <a:t>‹#›</a:t>
            </a:fld>
            <a:endParaRPr lang="en-US"/>
          </a:p>
        </p:txBody>
      </p:sp>
    </p:spTree>
    <p:extLst>
      <p:ext uri="{BB962C8B-B14F-4D97-AF65-F5344CB8AC3E}">
        <p14:creationId xmlns:p14="http://schemas.microsoft.com/office/powerpoint/2010/main" val="3157801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78E967-C7E5-4F14-A910-5E094DD4B6AE}" type="datetimeFigureOut">
              <a:rPr lang="en-US" smtClean="0"/>
              <a:t>9/14/2019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84781-A3EC-4E04-8A1B-2D5BDC6DEBBB}"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3130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78E967-C7E5-4F14-A910-5E094DD4B6AE}" type="datetimeFigureOut">
              <a:rPr lang="en-US" smtClean="0"/>
              <a:t>9/14/2019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684781-A3EC-4E04-8A1B-2D5BDC6DEBBB}" type="slidenum">
              <a:rPr lang="en-US" smtClean="0"/>
              <a:t>‹#›</a:t>
            </a:fld>
            <a:endParaRPr lang="en-US"/>
          </a:p>
        </p:txBody>
      </p:sp>
    </p:spTree>
    <p:extLst>
      <p:ext uri="{BB962C8B-B14F-4D97-AF65-F5344CB8AC3E}">
        <p14:creationId xmlns:p14="http://schemas.microsoft.com/office/powerpoint/2010/main" val="1487379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78E967-C7E5-4F14-A910-5E094DD4B6AE}" type="datetimeFigureOut">
              <a:rPr lang="en-US" smtClean="0"/>
              <a:t>9/14/2019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684781-A3EC-4E04-8A1B-2D5BDC6DEBBB}"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8910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78E967-C7E5-4F14-A910-5E094DD4B6AE}" type="datetimeFigureOut">
              <a:rPr lang="en-US" smtClean="0"/>
              <a:t>9/14/2019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684781-A3EC-4E04-8A1B-2D5BDC6DEBBB}"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7865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8E967-C7E5-4F14-A910-5E094DD4B6AE}" type="datetimeFigureOut">
              <a:rPr lang="en-US" smtClean="0"/>
              <a:t>9/14/2019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684781-A3EC-4E04-8A1B-2D5BDC6DEBBB}" type="slidenum">
              <a:rPr lang="en-US" smtClean="0"/>
              <a:t>‹#›</a:t>
            </a:fld>
            <a:endParaRPr lang="en-US"/>
          </a:p>
        </p:txBody>
      </p:sp>
    </p:spTree>
    <p:extLst>
      <p:ext uri="{BB962C8B-B14F-4D97-AF65-F5344CB8AC3E}">
        <p14:creationId xmlns:p14="http://schemas.microsoft.com/office/powerpoint/2010/main" val="4047717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78E967-C7E5-4F14-A910-5E094DD4B6AE}" type="datetimeFigureOut">
              <a:rPr lang="en-US" smtClean="0"/>
              <a:t>9/14/2019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684781-A3EC-4E04-8A1B-2D5BDC6DEBBB}"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1474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78E967-C7E5-4F14-A910-5E094DD4B6AE}" type="datetimeFigureOut">
              <a:rPr lang="en-US" smtClean="0"/>
              <a:t>9/14/2019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684781-A3EC-4E04-8A1B-2D5BDC6DEBBB}" type="slidenum">
              <a:rPr lang="en-US" smtClean="0"/>
              <a:t>‹#›</a:t>
            </a:fld>
            <a:endParaRPr lang="en-US"/>
          </a:p>
        </p:txBody>
      </p:sp>
    </p:spTree>
    <p:extLst>
      <p:ext uri="{BB962C8B-B14F-4D97-AF65-F5344CB8AC3E}">
        <p14:creationId xmlns:p14="http://schemas.microsoft.com/office/powerpoint/2010/main" val="439769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578E967-C7E5-4F14-A910-5E094DD4B6AE}" type="datetimeFigureOut">
              <a:rPr lang="en-US" smtClean="0"/>
              <a:t>9/14/2019</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6684781-A3EC-4E04-8A1B-2D5BDC6DEBBB}" type="slidenum">
              <a:rPr lang="en-US" smtClean="0"/>
              <a:t>‹#›</a:t>
            </a:fld>
            <a:endParaRPr lang="en-US"/>
          </a:p>
        </p:txBody>
      </p:sp>
    </p:spTree>
    <p:extLst>
      <p:ext uri="{BB962C8B-B14F-4D97-AF65-F5344CB8AC3E}">
        <p14:creationId xmlns:p14="http://schemas.microsoft.com/office/powerpoint/2010/main" val="117803162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271B14-3839-4A2F-88A1-AFAEB06E7E2D}"/>
              </a:ext>
            </a:extLst>
          </p:cNvPr>
          <p:cNvSpPr/>
          <p:nvPr/>
        </p:nvSpPr>
        <p:spPr>
          <a:xfrm>
            <a:off x="1" y="1"/>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2951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C6350-A5C1-4098-873A-BDFEC8914F1F}"/>
              </a:ext>
            </a:extLst>
          </p:cNvPr>
          <p:cNvSpPr>
            <a:spLocks noGrp="1"/>
          </p:cNvSpPr>
          <p:nvPr>
            <p:ph type="title"/>
          </p:nvPr>
        </p:nvSpPr>
        <p:spPr>
          <a:xfrm>
            <a:off x="1176866" y="1420837"/>
            <a:ext cx="6798734" cy="798367"/>
          </a:xfrm>
        </p:spPr>
        <p:txBody>
          <a:bodyPr/>
          <a:lstStyle/>
          <a:p>
            <a:r>
              <a:rPr lang="en-US" dirty="0"/>
              <a:t>God’s Command</a:t>
            </a:r>
          </a:p>
        </p:txBody>
      </p:sp>
      <p:sp>
        <p:nvSpPr>
          <p:cNvPr id="3" name="Content Placeholder 2">
            <a:extLst>
              <a:ext uri="{FF2B5EF4-FFF2-40B4-BE49-F238E27FC236}">
                <a16:creationId xmlns:a16="http://schemas.microsoft.com/office/drawing/2014/main" id="{8411A9EE-311C-465E-B0EE-B5818FC215EE}"/>
              </a:ext>
            </a:extLst>
          </p:cNvPr>
          <p:cNvSpPr>
            <a:spLocks noGrp="1"/>
          </p:cNvSpPr>
          <p:nvPr>
            <p:ph idx="1"/>
          </p:nvPr>
        </p:nvSpPr>
        <p:spPr>
          <a:xfrm>
            <a:off x="1176865" y="2490135"/>
            <a:ext cx="6798736" cy="3444997"/>
          </a:xfrm>
        </p:spPr>
        <p:txBody>
          <a:bodyPr>
            <a:normAutofit fontScale="92500" lnSpcReduction="10000"/>
          </a:bodyPr>
          <a:lstStyle/>
          <a:p>
            <a:r>
              <a:rPr lang="en-US" dirty="0"/>
              <a:t>God calls each of us individually to obey.  (Galatians 6:5, 2 Corinthians 5:10)</a:t>
            </a:r>
          </a:p>
          <a:p>
            <a:r>
              <a:rPr lang="en-US" dirty="0"/>
              <a:t>God will not force us to obey, but urges us through His sacrificial love.  (Hebrews 5:8-9, Acts 2:38-42, Revelation 22:17, Matthew 11:28-30)</a:t>
            </a:r>
          </a:p>
          <a:p>
            <a:r>
              <a:rPr lang="en-US" dirty="0"/>
              <a:t>All of us have the same command – work and serve Him!  (Acts 17:30, Mark 16:15-16)</a:t>
            </a:r>
          </a:p>
          <a:p>
            <a:r>
              <a:rPr lang="en-US" dirty="0"/>
              <a:t>What is our response - today?  (2 Corinthians 6:2, Hebrews 3:15, Matthew 21:28)</a:t>
            </a:r>
          </a:p>
        </p:txBody>
      </p:sp>
    </p:spTree>
    <p:extLst>
      <p:ext uri="{BB962C8B-B14F-4D97-AF65-F5344CB8AC3E}">
        <p14:creationId xmlns:p14="http://schemas.microsoft.com/office/powerpoint/2010/main" val="346623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1714"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3" y="496090"/>
            <a:ext cx="2867411"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2"/>
            <a:ext cx="2664004"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6C9FD2F-6D5E-4A54-B323-3C654A89D8B2}"/>
              </a:ext>
            </a:extLst>
          </p:cNvPr>
          <p:cNvSpPr>
            <a:spLocks noGrp="1"/>
          </p:cNvSpPr>
          <p:nvPr>
            <p:ph type="title"/>
          </p:nvPr>
        </p:nvSpPr>
        <p:spPr>
          <a:xfrm>
            <a:off x="453723" y="630353"/>
            <a:ext cx="2126598" cy="490274"/>
          </a:xfrm>
        </p:spPr>
        <p:txBody>
          <a:bodyPr anchor="b">
            <a:normAutofit/>
          </a:bodyPr>
          <a:lstStyle/>
          <a:p>
            <a:r>
              <a:rPr lang="en-US" sz="2400" b="1" u="sng" dirty="0">
                <a:solidFill>
                  <a:srgbClr val="262626"/>
                </a:solidFill>
              </a:rPr>
              <a:t>His Last Week</a:t>
            </a:r>
          </a:p>
        </p:txBody>
      </p:sp>
      <p:sp>
        <p:nvSpPr>
          <p:cNvPr id="3" name="Content Placeholder 2">
            <a:extLst>
              <a:ext uri="{FF2B5EF4-FFF2-40B4-BE49-F238E27FC236}">
                <a16:creationId xmlns:a16="http://schemas.microsoft.com/office/drawing/2014/main" id="{8EEBDF23-6F7D-4271-89A8-59566F92142A}"/>
              </a:ext>
            </a:extLst>
          </p:cNvPr>
          <p:cNvSpPr>
            <a:spLocks noGrp="1"/>
          </p:cNvSpPr>
          <p:nvPr>
            <p:ph idx="1"/>
          </p:nvPr>
        </p:nvSpPr>
        <p:spPr>
          <a:xfrm>
            <a:off x="633046" y="1254891"/>
            <a:ext cx="2253022" cy="4727620"/>
          </a:xfrm>
        </p:spPr>
        <p:txBody>
          <a:bodyPr>
            <a:normAutofit/>
          </a:bodyPr>
          <a:lstStyle/>
          <a:p>
            <a:pPr marL="338138" indent="-338138">
              <a:buFont typeface="Arial" panose="020B0604020202020204" pitchFamily="34" charset="0"/>
              <a:buChar char="•"/>
            </a:pPr>
            <a:r>
              <a:rPr lang="en-US" sz="2000" dirty="0">
                <a:solidFill>
                  <a:srgbClr val="262626"/>
                </a:solidFill>
              </a:rPr>
              <a:t>He enters the city of Jerusalem riding on a donkey.</a:t>
            </a:r>
          </a:p>
          <a:p>
            <a:pPr marL="338138" indent="-338138">
              <a:buFont typeface="Arial" panose="020B0604020202020204" pitchFamily="34" charset="0"/>
              <a:buChar char="•"/>
            </a:pPr>
            <a:r>
              <a:rPr lang="en-US" sz="2000" dirty="0">
                <a:solidFill>
                  <a:srgbClr val="262626"/>
                </a:solidFill>
              </a:rPr>
              <a:t>He visits the temple where He drives out the money-changers.  (21:12-13)</a:t>
            </a:r>
          </a:p>
          <a:p>
            <a:pPr marL="338138" indent="-338138">
              <a:buFont typeface="Arial" panose="020B0604020202020204" pitchFamily="34" charset="0"/>
              <a:buChar char="•"/>
            </a:pPr>
            <a:r>
              <a:rPr lang="en-US" sz="2000" dirty="0">
                <a:solidFill>
                  <a:srgbClr val="262626"/>
                </a:solidFill>
              </a:rPr>
              <a:t>He heals the blind and lame.  (21:14)</a:t>
            </a:r>
          </a:p>
        </p:txBody>
      </p:sp>
      <p:sp useBgFill="1">
        <p:nvSpPr>
          <p:cNvPr id="15" name="Rectangle 14">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618" y="0"/>
            <a:ext cx="554738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8755220-3464-4530-A1FB-19479F9A35F4}"/>
              </a:ext>
            </a:extLst>
          </p:cNvPr>
          <p:cNvPicPr>
            <a:picLocks noChangeAspect="1"/>
          </p:cNvPicPr>
          <p:nvPr/>
        </p:nvPicPr>
        <p:blipFill>
          <a:blip r:embed="rId3"/>
          <a:stretch>
            <a:fillRect/>
          </a:stretch>
        </p:blipFill>
        <p:spPr>
          <a:xfrm>
            <a:off x="4296230" y="609602"/>
            <a:ext cx="4134934" cy="5587749"/>
          </a:xfrm>
          <a:prstGeom prst="rect">
            <a:avLst/>
          </a:prstGeom>
        </p:spPr>
      </p:pic>
    </p:spTree>
    <p:extLst>
      <p:ext uri="{BB962C8B-B14F-4D97-AF65-F5344CB8AC3E}">
        <p14:creationId xmlns:p14="http://schemas.microsoft.com/office/powerpoint/2010/main" val="2175584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2AC0F86-9A78-4E84-A4B4-ADB8B2629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4AF78B9E-8BE2-4706-9377-A05FA25AB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23" name="Picture 22">
              <a:extLst>
                <a:ext uri="{FF2B5EF4-FFF2-40B4-BE49-F238E27FC236}">
                  <a16:creationId xmlns:a16="http://schemas.microsoft.com/office/drawing/2014/main" id="{32CDFDE2-4DB3-4623-BA21-187D1B710F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4" name="Rectangle 23">
              <a:extLst>
                <a:ext uri="{FF2B5EF4-FFF2-40B4-BE49-F238E27FC236}">
                  <a16:creationId xmlns:a16="http://schemas.microsoft.com/office/drawing/2014/main" id="{ED74B2AA-1443-4E9B-8462-F7F5B852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5" name="Picture 24">
              <a:extLst>
                <a:ext uri="{FF2B5EF4-FFF2-40B4-BE49-F238E27FC236}">
                  <a16:creationId xmlns:a16="http://schemas.microsoft.com/office/drawing/2014/main" id="{9BB652B6-7300-49EC-9422-EF5342492AF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6" name="Picture 25">
              <a:extLst>
                <a:ext uri="{FF2B5EF4-FFF2-40B4-BE49-F238E27FC236}">
                  <a16:creationId xmlns:a16="http://schemas.microsoft.com/office/drawing/2014/main" id="{D0909587-01DE-424D-A15F-DAA28CF2CD3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26C9FD2F-6D5E-4A54-B323-3C654A89D8B2}"/>
              </a:ext>
            </a:extLst>
          </p:cNvPr>
          <p:cNvSpPr>
            <a:spLocks noGrp="1"/>
          </p:cNvSpPr>
          <p:nvPr>
            <p:ph type="title"/>
          </p:nvPr>
        </p:nvSpPr>
        <p:spPr>
          <a:xfrm>
            <a:off x="5288299" y="1410208"/>
            <a:ext cx="3397309" cy="875791"/>
          </a:xfrm>
        </p:spPr>
        <p:txBody>
          <a:bodyPr>
            <a:normAutofit/>
          </a:bodyPr>
          <a:lstStyle/>
          <a:p>
            <a:pPr>
              <a:lnSpc>
                <a:spcPct val="90000"/>
              </a:lnSpc>
            </a:pPr>
            <a:r>
              <a:rPr lang="en-US" sz="3800" b="1" u="sng" dirty="0"/>
              <a:t>His Last Week</a:t>
            </a:r>
          </a:p>
        </p:txBody>
      </p:sp>
      <p:sp>
        <p:nvSpPr>
          <p:cNvPr id="28" name="Rectangle 27">
            <a:extLst>
              <a:ext uri="{FF2B5EF4-FFF2-40B4-BE49-F238E27FC236}">
                <a16:creationId xmlns:a16="http://schemas.microsoft.com/office/drawing/2014/main" id="{69A54E25-1C05-48E5-A5CC-3778C1D36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2" y="1092200"/>
            <a:ext cx="4457015"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67338A0-805A-4797-BFD6-7772F9E64CD6}"/>
              </a:ext>
            </a:extLst>
          </p:cNvPr>
          <p:cNvPicPr>
            <a:picLocks noChangeAspect="1"/>
          </p:cNvPicPr>
          <p:nvPr/>
        </p:nvPicPr>
        <p:blipFill rotWithShape="1">
          <a:blip r:embed="rId5"/>
          <a:srcRect l="8321" r="23452" b="2"/>
          <a:stretch/>
        </p:blipFill>
        <p:spPr>
          <a:xfrm>
            <a:off x="1059512" y="1410208"/>
            <a:ext cx="3959083" cy="3858780"/>
          </a:xfrm>
          <a:prstGeom prst="rect">
            <a:avLst/>
          </a:prstGeom>
        </p:spPr>
      </p:pic>
      <p:cxnSp>
        <p:nvCxnSpPr>
          <p:cNvPr id="30" name="Straight Connector 29">
            <a:extLst>
              <a:ext uri="{FF2B5EF4-FFF2-40B4-BE49-F238E27FC236}">
                <a16:creationId xmlns:a16="http://schemas.microsoft.com/office/drawing/2014/main" id="{0E5D0023-B23E-4823-8D72-B07FFF8CAE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40066" y="2400639"/>
            <a:ext cx="2532381"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8EEBDF23-6F7D-4271-89A8-59566F92142A}"/>
              </a:ext>
            </a:extLst>
          </p:cNvPr>
          <p:cNvSpPr>
            <a:spLocks noGrp="1"/>
          </p:cNvSpPr>
          <p:nvPr>
            <p:ph idx="1"/>
          </p:nvPr>
        </p:nvSpPr>
        <p:spPr>
          <a:xfrm>
            <a:off x="5276497" y="2556931"/>
            <a:ext cx="3301146" cy="3691463"/>
          </a:xfrm>
        </p:spPr>
        <p:txBody>
          <a:bodyPr>
            <a:normAutofit lnSpcReduction="10000"/>
          </a:bodyPr>
          <a:lstStyle/>
          <a:p>
            <a:pPr marL="338138" indent="-338138">
              <a:lnSpc>
                <a:spcPct val="90000"/>
              </a:lnSpc>
              <a:buFont typeface="Arial" panose="020B0604020202020204" pitchFamily="34" charset="0"/>
              <a:buChar char="•"/>
            </a:pPr>
            <a:r>
              <a:rPr lang="en-US" sz="2000" dirty="0"/>
              <a:t>“By what authority are you doing these things, and who gave you this authority?” (21:23)</a:t>
            </a:r>
          </a:p>
          <a:p>
            <a:pPr marL="338138" indent="-338138">
              <a:lnSpc>
                <a:spcPct val="90000"/>
              </a:lnSpc>
              <a:buFont typeface="Arial" panose="020B0604020202020204" pitchFamily="34" charset="0"/>
              <a:buChar char="•"/>
            </a:pPr>
            <a:r>
              <a:rPr lang="en-US" sz="2000" dirty="0"/>
              <a:t>“I will ask you one question, and if you tell me the answer, then I also will tell you by what authority I do these things.”  (21:24)</a:t>
            </a:r>
          </a:p>
          <a:p>
            <a:pPr marL="338138" indent="-338138">
              <a:lnSpc>
                <a:spcPct val="90000"/>
              </a:lnSpc>
              <a:buFont typeface="Arial" panose="020B0604020202020204" pitchFamily="34" charset="0"/>
              <a:buChar char="•"/>
            </a:pPr>
            <a:r>
              <a:rPr lang="en-US" sz="2000" dirty="0"/>
              <a:t>“The baptism of John, from where did it come?  From heaven or from man?” (21:25)</a:t>
            </a:r>
          </a:p>
        </p:txBody>
      </p:sp>
    </p:spTree>
    <p:extLst>
      <p:ext uri="{BB962C8B-B14F-4D97-AF65-F5344CB8AC3E}">
        <p14:creationId xmlns:p14="http://schemas.microsoft.com/office/powerpoint/2010/main" val="40884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347087-DEE1-4F23-8486-A2690AA19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4BB81AE-EE4A-4AA4-8941-104B6C943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3" y="488137"/>
            <a:ext cx="8420582" cy="5883295"/>
          </a:xfrm>
          <a:prstGeom prst="rect">
            <a:avLst/>
          </a:prstGeom>
          <a:solidFill>
            <a:schemeClr val="tx2"/>
          </a:solidFill>
          <a:ln>
            <a:noFill/>
          </a:ln>
          <a:effectLst>
            <a:outerShdw blurRad="114300" dist="127000" dir="54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4" name="Picture 3">
            <a:extLst>
              <a:ext uri="{FF2B5EF4-FFF2-40B4-BE49-F238E27FC236}">
                <a16:creationId xmlns:a16="http://schemas.microsoft.com/office/drawing/2014/main" id="{3CFBC857-1A82-46D9-926B-3B19A118F16D}"/>
              </a:ext>
            </a:extLst>
          </p:cNvPr>
          <p:cNvPicPr>
            <a:picLocks noChangeAspect="1"/>
          </p:cNvPicPr>
          <p:nvPr/>
        </p:nvPicPr>
        <p:blipFill rotWithShape="1">
          <a:blip r:embed="rId3">
            <a:alphaModFix amt="50000"/>
          </a:blip>
          <a:srcRect l="7324" r="1434" b="1"/>
          <a:stretch/>
        </p:blipFill>
        <p:spPr>
          <a:xfrm>
            <a:off x="364603" y="488137"/>
            <a:ext cx="8420582" cy="5883295"/>
          </a:xfrm>
          <a:prstGeom prst="rect">
            <a:avLst/>
          </a:prstGeom>
        </p:spPr>
      </p:pic>
      <p:cxnSp>
        <p:nvCxnSpPr>
          <p:cNvPr id="13" name="Straight Connector 12">
            <a:extLst>
              <a:ext uri="{FF2B5EF4-FFF2-40B4-BE49-F238E27FC236}">
                <a16:creationId xmlns:a16="http://schemas.microsoft.com/office/drawing/2014/main" id="{4AA791FC-1AEF-4561-93B5-6B9E981BBB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65960" y="3594428"/>
            <a:ext cx="521208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AAA2202F-2A68-464D-8E53-CEBE9303D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8229600" cy="5638800"/>
          </a:xfrm>
          <a:prstGeom prst="rect">
            <a:avLst/>
          </a:prstGeom>
          <a:noFill/>
          <a:ln w="15875" cap="flat">
            <a:solidFill>
              <a:schemeClr val="bg1"/>
            </a:solidFill>
            <a:miter lim="800000"/>
          </a:ln>
        </p:spPr>
        <p:style>
          <a:lnRef idx="1">
            <a:schemeClr val="accent1"/>
          </a:lnRef>
          <a:fillRef idx="3">
            <a:schemeClr val="accent1"/>
          </a:fillRef>
          <a:effectRef idx="2">
            <a:schemeClr val="accent1"/>
          </a:effectRef>
          <a:fontRef idx="minor">
            <a:schemeClr val="lt1"/>
          </a:fontRef>
        </p:style>
      </p:sp>
      <p:grpSp>
        <p:nvGrpSpPr>
          <p:cNvPr id="17" name="Group 16">
            <a:extLst>
              <a:ext uri="{FF2B5EF4-FFF2-40B4-BE49-F238E27FC236}">
                <a16:creationId xmlns:a16="http://schemas.microsoft.com/office/drawing/2014/main" id="{5B129734-DF6D-46B8-A0E0-4F178B3AD2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9176000" cy="658368"/>
            <a:chOff x="-18288" y="3128956"/>
            <a:chExt cx="12234672" cy="658368"/>
          </a:xfrm>
        </p:grpSpPr>
        <p:sp useBgFill="1">
          <p:nvSpPr>
            <p:cNvPr id="18" name="Rounded Rectangle 21">
              <a:extLst>
                <a:ext uri="{FF2B5EF4-FFF2-40B4-BE49-F238E27FC236}">
                  <a16:creationId xmlns:a16="http://schemas.microsoft.com/office/drawing/2014/main" id="{6A986578-4991-4E9B-94B7-056F6B09B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9" name="Picture 18">
              <a:extLst>
                <a:ext uri="{FF2B5EF4-FFF2-40B4-BE49-F238E27FC236}">
                  <a16:creationId xmlns:a16="http://schemas.microsoft.com/office/drawing/2014/main" id="{257D0097-ACF2-46A6-804C-C5D55A188FE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20" name="Rounded Rectangle 27">
              <a:extLst>
                <a:ext uri="{FF2B5EF4-FFF2-40B4-BE49-F238E27FC236}">
                  <a16:creationId xmlns:a16="http://schemas.microsoft.com/office/drawing/2014/main" id="{A71DA5EB-109A-4C2F-A093-7E5F6490BD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1" name="Picture 20">
              <a:extLst>
                <a:ext uri="{FF2B5EF4-FFF2-40B4-BE49-F238E27FC236}">
                  <a16:creationId xmlns:a16="http://schemas.microsoft.com/office/drawing/2014/main" id="{DA85B8CE-EB01-4DD0-8B39-D413503D77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
        <p:nvSpPr>
          <p:cNvPr id="2" name="Title 1">
            <a:extLst>
              <a:ext uri="{FF2B5EF4-FFF2-40B4-BE49-F238E27FC236}">
                <a16:creationId xmlns:a16="http://schemas.microsoft.com/office/drawing/2014/main" id="{D9377CBF-381F-4FAD-ABA8-F06B6DCB5C6F}"/>
              </a:ext>
            </a:extLst>
          </p:cNvPr>
          <p:cNvSpPr>
            <a:spLocks noGrp="1"/>
          </p:cNvSpPr>
          <p:nvPr>
            <p:ph type="ctrTitle"/>
          </p:nvPr>
        </p:nvSpPr>
        <p:spPr>
          <a:xfrm>
            <a:off x="1668302" y="1113698"/>
            <a:ext cx="6172200" cy="2345264"/>
          </a:xfrm>
        </p:spPr>
        <p:txBody>
          <a:bodyPr>
            <a:normAutofit/>
          </a:bodyPr>
          <a:lstStyle/>
          <a:p>
            <a:r>
              <a:rPr lang="en-US" sz="6300" dirty="0">
                <a:solidFill>
                  <a:schemeClr val="bg1"/>
                </a:solidFill>
              </a:rPr>
              <a:t>Parables of Judgment</a:t>
            </a:r>
          </a:p>
        </p:txBody>
      </p:sp>
      <p:sp>
        <p:nvSpPr>
          <p:cNvPr id="3" name="Subtitle 2">
            <a:extLst>
              <a:ext uri="{FF2B5EF4-FFF2-40B4-BE49-F238E27FC236}">
                <a16:creationId xmlns:a16="http://schemas.microsoft.com/office/drawing/2014/main" id="{405689FC-AF51-4097-B5BA-7D5411A2168B}"/>
              </a:ext>
            </a:extLst>
          </p:cNvPr>
          <p:cNvSpPr>
            <a:spLocks noGrp="1"/>
          </p:cNvSpPr>
          <p:nvPr>
            <p:ph type="subTitle" idx="1"/>
          </p:nvPr>
        </p:nvSpPr>
        <p:spPr>
          <a:xfrm>
            <a:off x="1839752" y="3729894"/>
            <a:ext cx="5829300" cy="1320802"/>
          </a:xfrm>
        </p:spPr>
        <p:txBody>
          <a:bodyPr>
            <a:normAutofit/>
          </a:bodyPr>
          <a:lstStyle/>
          <a:p>
            <a:r>
              <a:rPr lang="en-US" sz="2400" b="1" dirty="0">
                <a:solidFill>
                  <a:schemeClr val="bg1"/>
                </a:solidFill>
              </a:rPr>
              <a:t>Parable of the Two Sons</a:t>
            </a:r>
          </a:p>
          <a:p>
            <a:r>
              <a:rPr lang="en-US" sz="2400" b="1" dirty="0">
                <a:solidFill>
                  <a:schemeClr val="bg1"/>
                </a:solidFill>
              </a:rPr>
              <a:t>Matthew 21:28-32</a:t>
            </a:r>
          </a:p>
        </p:txBody>
      </p:sp>
    </p:spTree>
    <p:extLst>
      <p:ext uri="{BB962C8B-B14F-4D97-AF65-F5344CB8AC3E}">
        <p14:creationId xmlns:p14="http://schemas.microsoft.com/office/powerpoint/2010/main" val="3737018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2AC0F86-9A78-4E84-A4B4-ADB8B2629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AF78B9E-8BE2-4706-9377-A05FA25AB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12" name="Picture 11">
              <a:extLst>
                <a:ext uri="{FF2B5EF4-FFF2-40B4-BE49-F238E27FC236}">
                  <a16:creationId xmlns:a16="http://schemas.microsoft.com/office/drawing/2014/main" id="{32CDFDE2-4DB3-4623-BA21-187D1B710F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0" name="Rectangle 12">
              <a:extLst>
                <a:ext uri="{FF2B5EF4-FFF2-40B4-BE49-F238E27FC236}">
                  <a16:creationId xmlns:a16="http://schemas.microsoft.com/office/drawing/2014/main" id="{ED74B2AA-1443-4E9B-8462-F7F5B852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9BB652B6-7300-49EC-9422-EF5342492AF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1" name="Picture 14">
              <a:extLst>
                <a:ext uri="{FF2B5EF4-FFF2-40B4-BE49-F238E27FC236}">
                  <a16:creationId xmlns:a16="http://schemas.microsoft.com/office/drawing/2014/main" id="{D0909587-01DE-424D-A15F-DAA28CF2CD3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2916133C-FCA2-4484-8523-B9AAFD7BF15D}"/>
              </a:ext>
            </a:extLst>
          </p:cNvPr>
          <p:cNvSpPr>
            <a:spLocks noGrp="1"/>
          </p:cNvSpPr>
          <p:nvPr>
            <p:ph type="title"/>
          </p:nvPr>
        </p:nvSpPr>
        <p:spPr>
          <a:xfrm>
            <a:off x="5651868" y="1631854"/>
            <a:ext cx="2520579" cy="654145"/>
          </a:xfrm>
        </p:spPr>
        <p:txBody>
          <a:bodyPr>
            <a:normAutofit fontScale="90000"/>
          </a:bodyPr>
          <a:lstStyle/>
          <a:p>
            <a:r>
              <a:rPr lang="en-US" dirty="0"/>
              <a:t>The Parable</a:t>
            </a:r>
          </a:p>
        </p:txBody>
      </p:sp>
      <p:sp>
        <p:nvSpPr>
          <p:cNvPr id="17" name="Rectangle 16">
            <a:extLst>
              <a:ext uri="{FF2B5EF4-FFF2-40B4-BE49-F238E27FC236}">
                <a16:creationId xmlns:a16="http://schemas.microsoft.com/office/drawing/2014/main" id="{69A54E25-1C05-48E5-A5CC-3778C1D36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2" y="1092200"/>
            <a:ext cx="4457015"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FCF3FF2-7BC3-4F52-A444-5038B5B02B16}"/>
              </a:ext>
            </a:extLst>
          </p:cNvPr>
          <p:cNvPicPr>
            <a:picLocks noChangeAspect="1"/>
          </p:cNvPicPr>
          <p:nvPr/>
        </p:nvPicPr>
        <p:blipFill rotWithShape="1">
          <a:blip r:embed="rId5"/>
          <a:srcRect l="17411" r="10768" b="-3"/>
          <a:stretch/>
        </p:blipFill>
        <p:spPr>
          <a:xfrm>
            <a:off x="1059512" y="1410208"/>
            <a:ext cx="3959083" cy="3858780"/>
          </a:xfrm>
          <a:prstGeom prst="rect">
            <a:avLst/>
          </a:prstGeom>
        </p:spPr>
      </p:pic>
      <p:cxnSp>
        <p:nvCxnSpPr>
          <p:cNvPr id="19" name="Straight Connector 18">
            <a:extLst>
              <a:ext uri="{FF2B5EF4-FFF2-40B4-BE49-F238E27FC236}">
                <a16:creationId xmlns:a16="http://schemas.microsoft.com/office/drawing/2014/main" id="{0E5D0023-B23E-4823-8D72-B07FFF8CAE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40066" y="2400639"/>
            <a:ext cx="2532381"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7003ECAC-0072-45A2-B12C-B0E032FC96F8}"/>
              </a:ext>
            </a:extLst>
          </p:cNvPr>
          <p:cNvSpPr>
            <a:spLocks noGrp="1"/>
          </p:cNvSpPr>
          <p:nvPr>
            <p:ph idx="1"/>
          </p:nvPr>
        </p:nvSpPr>
        <p:spPr>
          <a:xfrm>
            <a:off x="5474603" y="2556931"/>
            <a:ext cx="3103039" cy="3691459"/>
          </a:xfrm>
        </p:spPr>
        <p:txBody>
          <a:bodyPr>
            <a:normAutofit fontScale="85000" lnSpcReduction="10000"/>
          </a:bodyPr>
          <a:lstStyle/>
          <a:p>
            <a:pPr marL="0" indent="0">
              <a:buNone/>
            </a:pPr>
            <a:r>
              <a:rPr lang="en-US" dirty="0"/>
              <a:t>“What do you think?  A man had two sons.  And he went to the first and said, ‘Son, go and work in the vineyard today.’  And he answered, ‘I will not,’ but afterward he changed his mind and went.  And he went to the other son and said the same.  And he answered, ‘I go, sir,’ but did not go.  Which of the two did the will of his father?”</a:t>
            </a:r>
          </a:p>
        </p:txBody>
      </p:sp>
      <p:sp>
        <p:nvSpPr>
          <p:cNvPr id="7" name="TextBox 6">
            <a:extLst>
              <a:ext uri="{FF2B5EF4-FFF2-40B4-BE49-F238E27FC236}">
                <a16:creationId xmlns:a16="http://schemas.microsoft.com/office/drawing/2014/main" id="{C71E9BE0-AC2B-45A1-B64C-E747AD3BD703}"/>
              </a:ext>
            </a:extLst>
          </p:cNvPr>
          <p:cNvSpPr txBox="1"/>
          <p:nvPr/>
        </p:nvSpPr>
        <p:spPr>
          <a:xfrm>
            <a:off x="717452" y="5767754"/>
            <a:ext cx="4559045" cy="369332"/>
          </a:xfrm>
          <a:prstGeom prst="rect">
            <a:avLst/>
          </a:prstGeom>
          <a:noFill/>
        </p:spPr>
        <p:txBody>
          <a:bodyPr wrap="square" rtlCol="0">
            <a:spAutoFit/>
          </a:bodyPr>
          <a:lstStyle/>
          <a:p>
            <a:r>
              <a:rPr lang="en-US" dirty="0"/>
              <a:t>References:  Matthew 21:28-31a</a:t>
            </a:r>
          </a:p>
        </p:txBody>
      </p:sp>
    </p:spTree>
    <p:extLst>
      <p:ext uri="{BB962C8B-B14F-4D97-AF65-F5344CB8AC3E}">
        <p14:creationId xmlns:p14="http://schemas.microsoft.com/office/powerpoint/2010/main" val="1254371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2AC0F86-9A78-4E84-A4B4-ADB8B2629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AF78B9E-8BE2-4706-9377-A05FA25AB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12" name="Picture 11">
              <a:extLst>
                <a:ext uri="{FF2B5EF4-FFF2-40B4-BE49-F238E27FC236}">
                  <a16:creationId xmlns:a16="http://schemas.microsoft.com/office/drawing/2014/main" id="{32CDFDE2-4DB3-4623-BA21-187D1B710F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0" name="Rectangle 12">
              <a:extLst>
                <a:ext uri="{FF2B5EF4-FFF2-40B4-BE49-F238E27FC236}">
                  <a16:creationId xmlns:a16="http://schemas.microsoft.com/office/drawing/2014/main" id="{ED74B2AA-1443-4E9B-8462-F7F5B852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9BB652B6-7300-49EC-9422-EF5342492AF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1" name="Picture 14">
              <a:extLst>
                <a:ext uri="{FF2B5EF4-FFF2-40B4-BE49-F238E27FC236}">
                  <a16:creationId xmlns:a16="http://schemas.microsoft.com/office/drawing/2014/main" id="{D0909587-01DE-424D-A15F-DAA28CF2CD3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2916133C-FCA2-4484-8523-B9AAFD7BF15D}"/>
              </a:ext>
            </a:extLst>
          </p:cNvPr>
          <p:cNvSpPr>
            <a:spLocks noGrp="1"/>
          </p:cNvSpPr>
          <p:nvPr>
            <p:ph type="title"/>
          </p:nvPr>
        </p:nvSpPr>
        <p:spPr>
          <a:xfrm>
            <a:off x="5651868" y="1631854"/>
            <a:ext cx="2520579" cy="654145"/>
          </a:xfrm>
        </p:spPr>
        <p:txBody>
          <a:bodyPr>
            <a:normAutofit fontScale="90000"/>
          </a:bodyPr>
          <a:lstStyle/>
          <a:p>
            <a:r>
              <a:rPr lang="en-US" dirty="0"/>
              <a:t>Characters</a:t>
            </a:r>
          </a:p>
        </p:txBody>
      </p:sp>
      <p:sp>
        <p:nvSpPr>
          <p:cNvPr id="17" name="Rectangle 16">
            <a:extLst>
              <a:ext uri="{FF2B5EF4-FFF2-40B4-BE49-F238E27FC236}">
                <a16:creationId xmlns:a16="http://schemas.microsoft.com/office/drawing/2014/main" id="{69A54E25-1C05-48E5-A5CC-3778C1D36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2" y="1092200"/>
            <a:ext cx="4457015"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FCF3FF2-7BC3-4F52-A444-5038B5B02B16}"/>
              </a:ext>
            </a:extLst>
          </p:cNvPr>
          <p:cNvPicPr>
            <a:picLocks noChangeAspect="1"/>
          </p:cNvPicPr>
          <p:nvPr/>
        </p:nvPicPr>
        <p:blipFill rotWithShape="1">
          <a:blip r:embed="rId5"/>
          <a:srcRect l="17411" r="10768" b="-3"/>
          <a:stretch/>
        </p:blipFill>
        <p:spPr>
          <a:xfrm>
            <a:off x="1059512" y="1410208"/>
            <a:ext cx="3959083" cy="3858780"/>
          </a:xfrm>
          <a:prstGeom prst="rect">
            <a:avLst/>
          </a:prstGeom>
        </p:spPr>
      </p:pic>
      <p:cxnSp>
        <p:nvCxnSpPr>
          <p:cNvPr id="19" name="Straight Connector 18">
            <a:extLst>
              <a:ext uri="{FF2B5EF4-FFF2-40B4-BE49-F238E27FC236}">
                <a16:creationId xmlns:a16="http://schemas.microsoft.com/office/drawing/2014/main" id="{0E5D0023-B23E-4823-8D72-B07FFF8CAE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40066" y="2400639"/>
            <a:ext cx="2532381"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7003ECAC-0072-45A2-B12C-B0E032FC96F8}"/>
              </a:ext>
            </a:extLst>
          </p:cNvPr>
          <p:cNvSpPr>
            <a:spLocks noGrp="1"/>
          </p:cNvSpPr>
          <p:nvPr>
            <p:ph idx="1"/>
          </p:nvPr>
        </p:nvSpPr>
        <p:spPr>
          <a:xfrm>
            <a:off x="5288299" y="2398853"/>
            <a:ext cx="3397310" cy="3973806"/>
          </a:xfrm>
        </p:spPr>
        <p:txBody>
          <a:bodyPr>
            <a:normAutofit fontScale="85000" lnSpcReduction="10000"/>
          </a:bodyPr>
          <a:lstStyle/>
          <a:p>
            <a:r>
              <a:rPr lang="en-US" b="1" u="sng" dirty="0"/>
              <a:t>Father</a:t>
            </a:r>
            <a:r>
              <a:rPr lang="en-US" dirty="0"/>
              <a:t>:  Obviously represents God.</a:t>
            </a:r>
          </a:p>
          <a:p>
            <a:r>
              <a:rPr lang="en-US" b="1" u="sng" dirty="0"/>
              <a:t>First Son</a:t>
            </a:r>
            <a:r>
              <a:rPr lang="en-US" dirty="0"/>
              <a:t>:  Those who boldly reject God at some point in life, but later accept and obey.  In this instance, they are represented by tax collectors and prostitutes.</a:t>
            </a:r>
          </a:p>
          <a:p>
            <a:r>
              <a:rPr lang="en-US" b="1" u="sng" dirty="0"/>
              <a:t>Second Son</a:t>
            </a:r>
            <a:r>
              <a:rPr lang="en-US" dirty="0"/>
              <a:t>:  Those who claim to follow God, but in reality reject Him.  Represented by the elders, chief priests and Pharisees.</a:t>
            </a:r>
          </a:p>
        </p:txBody>
      </p:sp>
      <p:sp>
        <p:nvSpPr>
          <p:cNvPr id="7" name="TextBox 6">
            <a:extLst>
              <a:ext uri="{FF2B5EF4-FFF2-40B4-BE49-F238E27FC236}">
                <a16:creationId xmlns:a16="http://schemas.microsoft.com/office/drawing/2014/main" id="{C71E9BE0-AC2B-45A1-B64C-E747AD3BD703}"/>
              </a:ext>
            </a:extLst>
          </p:cNvPr>
          <p:cNvSpPr txBox="1"/>
          <p:nvPr/>
        </p:nvSpPr>
        <p:spPr>
          <a:xfrm>
            <a:off x="717452" y="5767754"/>
            <a:ext cx="4559045" cy="369332"/>
          </a:xfrm>
          <a:prstGeom prst="rect">
            <a:avLst/>
          </a:prstGeom>
          <a:noFill/>
        </p:spPr>
        <p:txBody>
          <a:bodyPr wrap="square" rtlCol="0">
            <a:spAutoFit/>
          </a:bodyPr>
          <a:lstStyle/>
          <a:p>
            <a:r>
              <a:rPr lang="en-US" dirty="0"/>
              <a:t>References:  Matthew 21:28-31a</a:t>
            </a:r>
          </a:p>
        </p:txBody>
      </p:sp>
    </p:spTree>
    <p:extLst>
      <p:ext uri="{BB962C8B-B14F-4D97-AF65-F5344CB8AC3E}">
        <p14:creationId xmlns:p14="http://schemas.microsoft.com/office/powerpoint/2010/main" val="566509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2AC0F86-9A78-4E84-A4B4-ADB8B2629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AF78B9E-8BE2-4706-9377-A05FA25AB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12" name="Picture 11">
              <a:extLst>
                <a:ext uri="{FF2B5EF4-FFF2-40B4-BE49-F238E27FC236}">
                  <a16:creationId xmlns:a16="http://schemas.microsoft.com/office/drawing/2014/main" id="{32CDFDE2-4DB3-4623-BA21-187D1B710F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0" name="Rectangle 12">
              <a:extLst>
                <a:ext uri="{FF2B5EF4-FFF2-40B4-BE49-F238E27FC236}">
                  <a16:creationId xmlns:a16="http://schemas.microsoft.com/office/drawing/2014/main" id="{ED74B2AA-1443-4E9B-8462-F7F5B852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9BB652B6-7300-49EC-9422-EF5342492AF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1" name="Picture 14">
              <a:extLst>
                <a:ext uri="{FF2B5EF4-FFF2-40B4-BE49-F238E27FC236}">
                  <a16:creationId xmlns:a16="http://schemas.microsoft.com/office/drawing/2014/main" id="{D0909587-01DE-424D-A15F-DAA28CF2CD3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2916133C-FCA2-4484-8523-B9AAFD7BF15D}"/>
              </a:ext>
            </a:extLst>
          </p:cNvPr>
          <p:cNvSpPr>
            <a:spLocks noGrp="1"/>
          </p:cNvSpPr>
          <p:nvPr>
            <p:ph type="title"/>
          </p:nvPr>
        </p:nvSpPr>
        <p:spPr>
          <a:xfrm>
            <a:off x="5651868" y="1631854"/>
            <a:ext cx="2520579" cy="654145"/>
          </a:xfrm>
        </p:spPr>
        <p:txBody>
          <a:bodyPr>
            <a:normAutofit fontScale="90000"/>
          </a:bodyPr>
          <a:lstStyle/>
          <a:p>
            <a:r>
              <a:rPr lang="en-US" dirty="0"/>
              <a:t>Meaning</a:t>
            </a:r>
          </a:p>
        </p:txBody>
      </p:sp>
      <p:sp>
        <p:nvSpPr>
          <p:cNvPr id="17" name="Rectangle 16">
            <a:extLst>
              <a:ext uri="{FF2B5EF4-FFF2-40B4-BE49-F238E27FC236}">
                <a16:creationId xmlns:a16="http://schemas.microsoft.com/office/drawing/2014/main" id="{69A54E25-1C05-48E5-A5CC-3778C1D36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2" y="1092200"/>
            <a:ext cx="4457015"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FCF3FF2-7BC3-4F52-A444-5038B5B02B16}"/>
              </a:ext>
            </a:extLst>
          </p:cNvPr>
          <p:cNvPicPr>
            <a:picLocks noChangeAspect="1"/>
          </p:cNvPicPr>
          <p:nvPr/>
        </p:nvPicPr>
        <p:blipFill rotWithShape="1">
          <a:blip r:embed="rId5"/>
          <a:srcRect l="17411" r="10768" b="-3"/>
          <a:stretch/>
        </p:blipFill>
        <p:spPr>
          <a:xfrm>
            <a:off x="1059512" y="1410208"/>
            <a:ext cx="3959083" cy="3858780"/>
          </a:xfrm>
          <a:prstGeom prst="rect">
            <a:avLst/>
          </a:prstGeom>
        </p:spPr>
      </p:pic>
      <p:cxnSp>
        <p:nvCxnSpPr>
          <p:cNvPr id="19" name="Straight Connector 18">
            <a:extLst>
              <a:ext uri="{FF2B5EF4-FFF2-40B4-BE49-F238E27FC236}">
                <a16:creationId xmlns:a16="http://schemas.microsoft.com/office/drawing/2014/main" id="{0E5D0023-B23E-4823-8D72-B07FFF8CAE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40066" y="2400639"/>
            <a:ext cx="2532381"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7003ECAC-0072-45A2-B12C-B0E032FC96F8}"/>
              </a:ext>
            </a:extLst>
          </p:cNvPr>
          <p:cNvSpPr>
            <a:spLocks noGrp="1"/>
          </p:cNvSpPr>
          <p:nvPr>
            <p:ph idx="1"/>
          </p:nvPr>
        </p:nvSpPr>
        <p:spPr>
          <a:xfrm>
            <a:off x="5288299" y="2398853"/>
            <a:ext cx="3397310" cy="3973806"/>
          </a:xfrm>
        </p:spPr>
        <p:txBody>
          <a:bodyPr>
            <a:normAutofit/>
          </a:bodyPr>
          <a:lstStyle/>
          <a:p>
            <a:r>
              <a:rPr lang="en-US" b="1" u="sng" dirty="0"/>
              <a:t>It is those who actually obey who are pleasing to the Father.  </a:t>
            </a:r>
            <a:endParaRPr lang="en-US" dirty="0"/>
          </a:p>
        </p:txBody>
      </p:sp>
      <p:sp>
        <p:nvSpPr>
          <p:cNvPr id="7" name="TextBox 6">
            <a:extLst>
              <a:ext uri="{FF2B5EF4-FFF2-40B4-BE49-F238E27FC236}">
                <a16:creationId xmlns:a16="http://schemas.microsoft.com/office/drawing/2014/main" id="{C71E9BE0-AC2B-45A1-B64C-E747AD3BD703}"/>
              </a:ext>
            </a:extLst>
          </p:cNvPr>
          <p:cNvSpPr txBox="1"/>
          <p:nvPr/>
        </p:nvSpPr>
        <p:spPr>
          <a:xfrm>
            <a:off x="717452" y="5767754"/>
            <a:ext cx="4559045" cy="369332"/>
          </a:xfrm>
          <a:prstGeom prst="rect">
            <a:avLst/>
          </a:prstGeom>
          <a:noFill/>
        </p:spPr>
        <p:txBody>
          <a:bodyPr wrap="square" rtlCol="0">
            <a:spAutoFit/>
          </a:bodyPr>
          <a:lstStyle/>
          <a:p>
            <a:r>
              <a:rPr lang="en-US" dirty="0"/>
              <a:t>References:  Matthew 21:32</a:t>
            </a:r>
          </a:p>
        </p:txBody>
      </p:sp>
    </p:spTree>
    <p:extLst>
      <p:ext uri="{BB962C8B-B14F-4D97-AF65-F5344CB8AC3E}">
        <p14:creationId xmlns:p14="http://schemas.microsoft.com/office/powerpoint/2010/main" val="3477358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2AC0F86-9A78-4E84-A4B4-ADB8B2629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AF78B9E-8BE2-4706-9377-A05FA25AB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12" name="Picture 11">
              <a:extLst>
                <a:ext uri="{FF2B5EF4-FFF2-40B4-BE49-F238E27FC236}">
                  <a16:creationId xmlns:a16="http://schemas.microsoft.com/office/drawing/2014/main" id="{32CDFDE2-4DB3-4623-BA21-187D1B710F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0" name="Rectangle 12">
              <a:extLst>
                <a:ext uri="{FF2B5EF4-FFF2-40B4-BE49-F238E27FC236}">
                  <a16:creationId xmlns:a16="http://schemas.microsoft.com/office/drawing/2014/main" id="{ED74B2AA-1443-4E9B-8462-F7F5B852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9BB652B6-7300-49EC-9422-EF5342492AF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1" name="Picture 14">
              <a:extLst>
                <a:ext uri="{FF2B5EF4-FFF2-40B4-BE49-F238E27FC236}">
                  <a16:creationId xmlns:a16="http://schemas.microsoft.com/office/drawing/2014/main" id="{D0909587-01DE-424D-A15F-DAA28CF2CD3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2916133C-FCA2-4484-8523-B9AAFD7BF15D}"/>
              </a:ext>
            </a:extLst>
          </p:cNvPr>
          <p:cNvSpPr>
            <a:spLocks noGrp="1"/>
          </p:cNvSpPr>
          <p:nvPr>
            <p:ph type="title"/>
          </p:nvPr>
        </p:nvSpPr>
        <p:spPr>
          <a:xfrm>
            <a:off x="5651868" y="1631854"/>
            <a:ext cx="2520579" cy="654145"/>
          </a:xfrm>
        </p:spPr>
        <p:txBody>
          <a:bodyPr>
            <a:normAutofit fontScale="90000"/>
          </a:bodyPr>
          <a:lstStyle/>
          <a:p>
            <a:r>
              <a:rPr lang="en-US" dirty="0"/>
              <a:t>Application</a:t>
            </a:r>
          </a:p>
        </p:txBody>
      </p:sp>
      <p:sp>
        <p:nvSpPr>
          <p:cNvPr id="17" name="Rectangle 16">
            <a:extLst>
              <a:ext uri="{FF2B5EF4-FFF2-40B4-BE49-F238E27FC236}">
                <a16:creationId xmlns:a16="http://schemas.microsoft.com/office/drawing/2014/main" id="{69A54E25-1C05-48E5-A5CC-3778C1D36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2" y="1092200"/>
            <a:ext cx="4457015"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FCF3FF2-7BC3-4F52-A444-5038B5B02B16}"/>
              </a:ext>
            </a:extLst>
          </p:cNvPr>
          <p:cNvPicPr>
            <a:picLocks noChangeAspect="1"/>
          </p:cNvPicPr>
          <p:nvPr/>
        </p:nvPicPr>
        <p:blipFill rotWithShape="1">
          <a:blip r:embed="rId5"/>
          <a:srcRect l="17411" r="10768" b="-3"/>
          <a:stretch/>
        </p:blipFill>
        <p:spPr>
          <a:xfrm>
            <a:off x="1059512" y="1410208"/>
            <a:ext cx="3959083" cy="3858780"/>
          </a:xfrm>
          <a:prstGeom prst="rect">
            <a:avLst/>
          </a:prstGeom>
        </p:spPr>
      </p:pic>
      <p:cxnSp>
        <p:nvCxnSpPr>
          <p:cNvPr id="19" name="Straight Connector 18">
            <a:extLst>
              <a:ext uri="{FF2B5EF4-FFF2-40B4-BE49-F238E27FC236}">
                <a16:creationId xmlns:a16="http://schemas.microsoft.com/office/drawing/2014/main" id="{0E5D0023-B23E-4823-8D72-B07FFF8CAE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40066" y="2400639"/>
            <a:ext cx="2532381"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7003ECAC-0072-45A2-B12C-B0E032FC96F8}"/>
              </a:ext>
            </a:extLst>
          </p:cNvPr>
          <p:cNvSpPr>
            <a:spLocks noGrp="1"/>
          </p:cNvSpPr>
          <p:nvPr>
            <p:ph idx="1"/>
          </p:nvPr>
        </p:nvSpPr>
        <p:spPr>
          <a:xfrm>
            <a:off x="5288299" y="2398853"/>
            <a:ext cx="3397310" cy="3973806"/>
          </a:xfrm>
        </p:spPr>
        <p:txBody>
          <a:bodyPr>
            <a:normAutofit/>
          </a:bodyPr>
          <a:lstStyle/>
          <a:p>
            <a:r>
              <a:rPr lang="en-US" dirty="0"/>
              <a:t>In reality, all men have been the first son at one point in time.  We all have rejected God.</a:t>
            </a:r>
          </a:p>
          <a:p>
            <a:r>
              <a:rPr lang="en-US" dirty="0"/>
              <a:t>For Christians, the question is…have we become the second son?  Have we become like the Pharisees?</a:t>
            </a:r>
          </a:p>
          <a:p>
            <a:endParaRPr lang="en-US" dirty="0"/>
          </a:p>
        </p:txBody>
      </p:sp>
      <p:sp>
        <p:nvSpPr>
          <p:cNvPr id="7" name="TextBox 6">
            <a:extLst>
              <a:ext uri="{FF2B5EF4-FFF2-40B4-BE49-F238E27FC236}">
                <a16:creationId xmlns:a16="http://schemas.microsoft.com/office/drawing/2014/main" id="{C71E9BE0-AC2B-45A1-B64C-E747AD3BD703}"/>
              </a:ext>
            </a:extLst>
          </p:cNvPr>
          <p:cNvSpPr txBox="1"/>
          <p:nvPr/>
        </p:nvSpPr>
        <p:spPr>
          <a:xfrm>
            <a:off x="717452" y="5767754"/>
            <a:ext cx="4559045" cy="338554"/>
          </a:xfrm>
          <a:prstGeom prst="rect">
            <a:avLst/>
          </a:prstGeom>
          <a:noFill/>
        </p:spPr>
        <p:txBody>
          <a:bodyPr wrap="square" rtlCol="0">
            <a:spAutoFit/>
          </a:bodyPr>
          <a:lstStyle/>
          <a:p>
            <a:r>
              <a:rPr lang="en-US" sz="1600" dirty="0"/>
              <a:t>References:  Romans 3:23</a:t>
            </a:r>
          </a:p>
        </p:txBody>
      </p:sp>
    </p:spTree>
    <p:extLst>
      <p:ext uri="{BB962C8B-B14F-4D97-AF65-F5344CB8AC3E}">
        <p14:creationId xmlns:p14="http://schemas.microsoft.com/office/powerpoint/2010/main" val="2894861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C6350-A5C1-4098-873A-BDFEC8914F1F}"/>
              </a:ext>
            </a:extLst>
          </p:cNvPr>
          <p:cNvSpPr>
            <a:spLocks noGrp="1"/>
          </p:cNvSpPr>
          <p:nvPr>
            <p:ph type="title"/>
          </p:nvPr>
        </p:nvSpPr>
        <p:spPr>
          <a:xfrm>
            <a:off x="1176866" y="1420837"/>
            <a:ext cx="6798734" cy="798367"/>
          </a:xfrm>
        </p:spPr>
        <p:txBody>
          <a:bodyPr/>
          <a:lstStyle/>
          <a:p>
            <a:r>
              <a:rPr lang="en-US" dirty="0"/>
              <a:t>What is my attitude?</a:t>
            </a:r>
          </a:p>
        </p:txBody>
      </p:sp>
      <p:sp>
        <p:nvSpPr>
          <p:cNvPr id="3" name="Content Placeholder 2">
            <a:extLst>
              <a:ext uri="{FF2B5EF4-FFF2-40B4-BE49-F238E27FC236}">
                <a16:creationId xmlns:a16="http://schemas.microsoft.com/office/drawing/2014/main" id="{8411A9EE-311C-465E-B0EE-B5818FC215EE}"/>
              </a:ext>
            </a:extLst>
          </p:cNvPr>
          <p:cNvSpPr>
            <a:spLocks noGrp="1"/>
          </p:cNvSpPr>
          <p:nvPr>
            <p:ph idx="1"/>
          </p:nvPr>
        </p:nvSpPr>
        <p:spPr/>
        <p:txBody>
          <a:bodyPr>
            <a:normAutofit lnSpcReduction="10000"/>
          </a:bodyPr>
          <a:lstStyle/>
          <a:p>
            <a:r>
              <a:rPr lang="en-US" dirty="0"/>
              <a:t>Pharisees pride themselves on their righteousness as compared to others.</a:t>
            </a:r>
          </a:p>
          <a:p>
            <a:pPr lvl="1"/>
            <a:r>
              <a:rPr lang="en-US" dirty="0"/>
              <a:t>Luke 18:11</a:t>
            </a:r>
          </a:p>
          <a:p>
            <a:r>
              <a:rPr lang="en-US" dirty="0"/>
              <a:t>Pharisees pride themselves on what they “don’t do”.</a:t>
            </a:r>
          </a:p>
          <a:p>
            <a:pPr lvl="1"/>
            <a:r>
              <a:rPr lang="en-US" dirty="0"/>
              <a:t>Luke 18:11</a:t>
            </a:r>
          </a:p>
          <a:p>
            <a:r>
              <a:rPr lang="en-US" dirty="0"/>
              <a:t>Pharisees pride themselves on the outward appearance – not inward cleansing.</a:t>
            </a:r>
          </a:p>
          <a:p>
            <a:pPr lvl="1"/>
            <a:r>
              <a:rPr lang="en-US" dirty="0"/>
              <a:t>Matthew 23:5-7, 25-28</a:t>
            </a:r>
          </a:p>
        </p:txBody>
      </p:sp>
    </p:spTree>
    <p:extLst>
      <p:ext uri="{BB962C8B-B14F-4D97-AF65-F5344CB8AC3E}">
        <p14:creationId xmlns:p14="http://schemas.microsoft.com/office/powerpoint/2010/main" val="95552521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657</TotalTime>
  <Words>487</Words>
  <Application>Microsoft Office PowerPoint</Application>
  <PresentationFormat>On-screen Show (4:3)</PresentationFormat>
  <Paragraphs>38</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Garamond</vt:lpstr>
      <vt:lpstr>Organic</vt:lpstr>
      <vt:lpstr>PowerPoint Presentation</vt:lpstr>
      <vt:lpstr>His Last Week</vt:lpstr>
      <vt:lpstr>His Last Week</vt:lpstr>
      <vt:lpstr>Parables of Judgment</vt:lpstr>
      <vt:lpstr>The Parable</vt:lpstr>
      <vt:lpstr>Characters</vt:lpstr>
      <vt:lpstr>Meaning</vt:lpstr>
      <vt:lpstr>Application</vt:lpstr>
      <vt:lpstr>What is my attitude?</vt:lpstr>
      <vt:lpstr>God’s Command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Jeb Holt</dc:creator>
  <cp:lastModifiedBy>Jeb Holt</cp:lastModifiedBy>
  <cp:revision>6</cp:revision>
  <dcterms:created xsi:type="dcterms:W3CDTF">2019-09-15T02:38:43Z</dcterms:created>
  <dcterms:modified xsi:type="dcterms:W3CDTF">2019-09-15T13:42:24Z</dcterms:modified>
</cp:coreProperties>
</file>