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7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2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01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31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8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2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0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5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6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4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3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9587E-5241-47AC-846E-97BBF5FB9A8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0E9BE-4929-48E6-BB77-A479E6C6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12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1769F1-F94C-45B4-BCD7-DEE3B54153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2CDA-F2B5-4E24-BC14-57BD220D3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Trying to Avoid Disappointing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20499-E210-4B73-9991-2C9EB6999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0628" y="2565240"/>
            <a:ext cx="2363372" cy="1683203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1800" dirty="0"/>
          </a:p>
          <a:p>
            <a:pPr algn="ctr"/>
            <a:r>
              <a:rPr lang="en-US" sz="1800" dirty="0"/>
              <a:t>Church of Christ </a:t>
            </a:r>
          </a:p>
          <a:p>
            <a:pPr algn="ctr"/>
            <a:r>
              <a:rPr lang="en-US" sz="1800" dirty="0"/>
              <a:t>at Medina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December 22</a:t>
            </a:r>
            <a:r>
              <a:rPr lang="en-US" sz="1800" baseline="30000" dirty="0"/>
              <a:t>nd</a:t>
            </a:r>
            <a:r>
              <a:rPr lang="en-US" sz="1800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32123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9076-FF1A-42A6-9F22-4DEA4067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7428173" cy="1080938"/>
          </a:xfrm>
        </p:spPr>
        <p:txBody>
          <a:bodyPr/>
          <a:lstStyle/>
          <a:p>
            <a:r>
              <a:rPr lang="en-US" dirty="0"/>
              <a:t>What is sin?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F282-8D02-4344-B54D-7A544F6D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2181726"/>
            <a:ext cx="8848023" cy="4676274"/>
          </a:xfrm>
        </p:spPr>
        <p:txBody>
          <a:bodyPr/>
          <a:lstStyle/>
          <a:p>
            <a:r>
              <a:rPr lang="en-US" dirty="0"/>
              <a:t>“Everyone who makes a practice of sinning also practices lawlessness; sin is lawlessness.”  (</a:t>
            </a:r>
            <a:r>
              <a:rPr lang="en-US" b="1" dirty="0"/>
              <a:t>1 John 3:4</a:t>
            </a:r>
            <a:r>
              <a:rPr lang="en-US" dirty="0"/>
              <a:t>, ESV) </a:t>
            </a:r>
          </a:p>
          <a:p>
            <a:r>
              <a:rPr lang="en-US" dirty="0"/>
              <a:t>Sin, in our society, has itself become an ‘obsolete idea’.   </a:t>
            </a:r>
          </a:p>
          <a:p>
            <a:r>
              <a:rPr lang="en-US" dirty="0"/>
              <a:t>Moral law, to many people, has become too restrictive and antiquated.</a:t>
            </a:r>
          </a:p>
          <a:p>
            <a:r>
              <a:rPr lang="en-US" dirty="0"/>
              <a:t>Sin is missing the mark, erring or making a mistake.</a:t>
            </a:r>
          </a:p>
          <a:p>
            <a:pPr lvl="1"/>
            <a:r>
              <a:rPr lang="en-US" dirty="0"/>
              <a:t>Religion implies the idea of “re-binding”, but it also means a system of restraint.</a:t>
            </a:r>
          </a:p>
          <a:p>
            <a:r>
              <a:rPr lang="en-US" dirty="0"/>
              <a:t>Who defines the mark or the target?  God does.  He is the creator of all things including us and He has the right to set the boundaries.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194F3-3F52-4C13-9633-9DA03F408B31}"/>
              </a:ext>
            </a:extLst>
          </p:cNvPr>
          <p:cNvSpPr txBox="1"/>
          <p:nvPr/>
        </p:nvSpPr>
        <p:spPr>
          <a:xfrm>
            <a:off x="7764378" y="608850"/>
            <a:ext cx="147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John 3:4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9076-FF1A-42A6-9F22-4DEA4067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7428173" cy="1080938"/>
          </a:xfrm>
        </p:spPr>
        <p:txBody>
          <a:bodyPr/>
          <a:lstStyle/>
          <a:p>
            <a:r>
              <a:rPr lang="en-US" dirty="0"/>
              <a:t>How do we sin?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F282-8D02-4344-B54D-7A544F6D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2181726"/>
            <a:ext cx="6537960" cy="46762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We commit sin. </a:t>
            </a:r>
          </a:p>
          <a:p>
            <a:pPr lvl="1"/>
            <a:r>
              <a:rPr lang="en-US" sz="2400" dirty="0"/>
              <a:t>Essentially, this is doing what God says not to.</a:t>
            </a:r>
          </a:p>
          <a:p>
            <a:pPr lvl="1"/>
            <a:r>
              <a:rPr lang="en-US" sz="2400" dirty="0"/>
              <a:t>We see this type of sin from the very beginning in the Garden of Eden.</a:t>
            </a:r>
          </a:p>
          <a:p>
            <a:pPr lvl="2"/>
            <a:r>
              <a:rPr lang="en-US" sz="2200" dirty="0"/>
              <a:t>God gave specific directions to Adam and Eve.</a:t>
            </a:r>
          </a:p>
          <a:p>
            <a:pPr lvl="2"/>
            <a:r>
              <a:rPr lang="en-US" sz="2200" dirty="0"/>
              <a:t>They understood the commands.</a:t>
            </a:r>
          </a:p>
          <a:p>
            <a:pPr lvl="2"/>
            <a:r>
              <a:rPr lang="en-US" sz="2200" dirty="0"/>
              <a:t>They violated or broke God’s commands.</a:t>
            </a:r>
          </a:p>
          <a:p>
            <a:pPr lvl="1"/>
            <a:r>
              <a:rPr lang="en-US" sz="2400" dirty="0"/>
              <a:t>Other Examples:</a:t>
            </a:r>
          </a:p>
          <a:p>
            <a:pPr lvl="2"/>
            <a:r>
              <a:rPr lang="en-US" sz="2200" dirty="0" err="1"/>
              <a:t>Achan</a:t>
            </a:r>
            <a:endParaRPr lang="en-US" sz="2200" dirty="0"/>
          </a:p>
          <a:p>
            <a:pPr lvl="2"/>
            <a:r>
              <a:rPr lang="en-US" sz="2200" dirty="0"/>
              <a:t>Jonah</a:t>
            </a:r>
          </a:p>
          <a:p>
            <a:pPr lvl="1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194F3-3F52-4C13-9633-9DA03F408B31}"/>
              </a:ext>
            </a:extLst>
          </p:cNvPr>
          <p:cNvSpPr txBox="1"/>
          <p:nvPr/>
        </p:nvSpPr>
        <p:spPr>
          <a:xfrm>
            <a:off x="7668126" y="608850"/>
            <a:ext cx="157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Gen. 2:16-17</a:t>
            </a:r>
          </a:p>
          <a:p>
            <a:r>
              <a:rPr lang="en-US" dirty="0"/>
              <a:t>Gen. 3:3</a:t>
            </a:r>
          </a:p>
          <a:p>
            <a:r>
              <a:rPr lang="en-US" dirty="0"/>
              <a:t>Joshua 7</a:t>
            </a:r>
          </a:p>
          <a:p>
            <a:r>
              <a:rPr lang="en-US" dirty="0"/>
              <a:t>Jonah 1:3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A0002-F1AE-4E42-9241-1160D86E5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1" t="2105" r="31052" b="8772"/>
          <a:stretch/>
        </p:blipFill>
        <p:spPr>
          <a:xfrm>
            <a:off x="7138737" y="2382254"/>
            <a:ext cx="1572126" cy="40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9076-FF1A-42A6-9F22-4DEA4067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7428173" cy="1080938"/>
          </a:xfrm>
        </p:spPr>
        <p:txBody>
          <a:bodyPr/>
          <a:lstStyle/>
          <a:p>
            <a:r>
              <a:rPr lang="en-US" dirty="0"/>
              <a:t>How do we sin?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F282-8D02-4344-B54D-7A544F6D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2181726"/>
            <a:ext cx="5702768" cy="46762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We commit sin.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 sin through omission.</a:t>
            </a:r>
          </a:p>
          <a:p>
            <a:pPr lvl="1"/>
            <a:r>
              <a:rPr lang="en-US" sz="2400" dirty="0"/>
              <a:t>This is not doing what God says to do.</a:t>
            </a:r>
          </a:p>
          <a:p>
            <a:pPr lvl="1"/>
            <a:r>
              <a:rPr lang="en-US" sz="2400" dirty="0"/>
              <a:t>It may be through negligence, carelessness, or disregard – but it’s still sin.</a:t>
            </a:r>
          </a:p>
          <a:p>
            <a:pPr lvl="1"/>
            <a:r>
              <a:rPr lang="en-US" sz="2400" dirty="0"/>
              <a:t>Example:  Judgment Scene</a:t>
            </a:r>
          </a:p>
          <a:p>
            <a:pPr lvl="1"/>
            <a:r>
              <a:rPr lang="en-US" sz="2400" dirty="0"/>
              <a:t>“So whoever knows the right thing to do and fails to do it, for him it is sin.”</a:t>
            </a:r>
            <a:endParaRPr lang="en-US" sz="2200" dirty="0"/>
          </a:p>
          <a:p>
            <a:pPr lvl="1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194F3-3F52-4C13-9633-9DA03F408B31}"/>
              </a:ext>
            </a:extLst>
          </p:cNvPr>
          <p:cNvSpPr txBox="1"/>
          <p:nvPr/>
        </p:nvSpPr>
        <p:spPr>
          <a:xfrm>
            <a:off x="7668126" y="608850"/>
            <a:ext cx="157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Matt. 25:41ff</a:t>
            </a:r>
          </a:p>
          <a:p>
            <a:r>
              <a:rPr lang="en-US" dirty="0"/>
              <a:t>James 4:17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489C4-FF8C-4C23-9833-226DC89D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534" y="2910138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9076-FF1A-42A6-9F22-4DEA4067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7428173" cy="1080938"/>
          </a:xfrm>
        </p:spPr>
        <p:txBody>
          <a:bodyPr/>
          <a:lstStyle/>
          <a:p>
            <a:r>
              <a:rPr lang="en-US" dirty="0"/>
              <a:t>How do we sin?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F282-8D02-4344-B54D-7A544F6D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1726"/>
            <a:ext cx="5904298" cy="46762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We commit sin.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 sin through omission.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 sin by adding to God’s Word.</a:t>
            </a:r>
          </a:p>
          <a:p>
            <a:pPr lvl="1"/>
            <a:r>
              <a:rPr lang="en-US" sz="2400" dirty="0"/>
              <a:t>Another way in which we can sin is to add to the commands of God.</a:t>
            </a:r>
          </a:p>
          <a:p>
            <a:pPr lvl="1"/>
            <a:r>
              <a:rPr lang="en-US" sz="2400" dirty="0"/>
              <a:t>Paul and the other apostles had to deal with this problem with regard to the Jews who wanted to add circumcision to the Law of Christ.</a:t>
            </a:r>
            <a:endParaRPr lang="en-US" sz="2200" dirty="0"/>
          </a:p>
          <a:p>
            <a:pPr lvl="1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194F3-3F52-4C13-9633-9DA03F408B31}"/>
              </a:ext>
            </a:extLst>
          </p:cNvPr>
          <p:cNvSpPr txBox="1"/>
          <p:nvPr/>
        </p:nvSpPr>
        <p:spPr>
          <a:xfrm>
            <a:off x="7668126" y="608850"/>
            <a:ext cx="157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Rev. 22:18</a:t>
            </a:r>
          </a:p>
          <a:p>
            <a:r>
              <a:rPr lang="en-US" dirty="0"/>
              <a:t>2 John 9</a:t>
            </a:r>
          </a:p>
          <a:p>
            <a:r>
              <a:rPr lang="en-US" dirty="0"/>
              <a:t>Acts 15:28</a:t>
            </a:r>
          </a:p>
          <a:p>
            <a:r>
              <a:rPr lang="en-US" dirty="0"/>
              <a:t>Gal. 1:9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96560-AEA6-40EF-9875-7C358F7E6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298" y="2717380"/>
            <a:ext cx="28063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9076-FF1A-42A6-9F22-4DEA4067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7428173" cy="1080938"/>
          </a:xfrm>
        </p:spPr>
        <p:txBody>
          <a:bodyPr/>
          <a:lstStyle/>
          <a:p>
            <a:r>
              <a:rPr lang="en-US" dirty="0"/>
              <a:t>How do we sin?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F282-8D02-4344-B54D-7A544F6D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1726"/>
            <a:ext cx="5871411" cy="46762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We commit sin.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 sin through omission.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 sin by adding to God’s Word.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 sin by substituting for God’s commands.</a:t>
            </a:r>
          </a:p>
          <a:p>
            <a:pPr lvl="1"/>
            <a:r>
              <a:rPr lang="en-US" sz="2400" dirty="0"/>
              <a:t>Example:  King Saul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194F3-3F52-4C13-9633-9DA03F408B31}"/>
              </a:ext>
            </a:extLst>
          </p:cNvPr>
          <p:cNvSpPr txBox="1"/>
          <p:nvPr/>
        </p:nvSpPr>
        <p:spPr>
          <a:xfrm>
            <a:off x="7668126" y="608850"/>
            <a:ext cx="15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Samuel 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629B8-8CE4-4486-BAD9-9DA65A47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658" y="4760495"/>
            <a:ext cx="4031300" cy="18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9076-FF1A-42A6-9F22-4DEA4067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7428173" cy="1080938"/>
          </a:xfrm>
        </p:spPr>
        <p:txBody>
          <a:bodyPr/>
          <a:lstStyle/>
          <a:p>
            <a:r>
              <a:rPr lang="en-US" dirty="0"/>
              <a:t>How do we sin?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F282-8D02-4344-B54D-7A544F6D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1726"/>
            <a:ext cx="5871411" cy="46762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We commit sin.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 sin through omission.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 sin by adding to God’s Word.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 sin by substituting for God’s commands.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 sin through presumption.</a:t>
            </a:r>
          </a:p>
          <a:p>
            <a:pPr lvl="1"/>
            <a:r>
              <a:rPr lang="en-US" sz="2400" dirty="0"/>
              <a:t>Presumption is making assumptions for God, and it is often based on pride.</a:t>
            </a:r>
          </a:p>
          <a:p>
            <a:pPr lvl="1"/>
            <a:r>
              <a:rPr lang="en-US" sz="2400" dirty="0"/>
              <a:t>Example:  Uzzah and Israel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194F3-3F52-4C13-9633-9DA03F408B31}"/>
              </a:ext>
            </a:extLst>
          </p:cNvPr>
          <p:cNvSpPr txBox="1"/>
          <p:nvPr/>
        </p:nvSpPr>
        <p:spPr>
          <a:xfrm>
            <a:off x="7668126" y="608850"/>
            <a:ext cx="1572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Psalm 19:13-14</a:t>
            </a:r>
          </a:p>
          <a:p>
            <a:r>
              <a:rPr lang="en-US" sz="1600" dirty="0"/>
              <a:t>2 Samuel 6</a:t>
            </a:r>
          </a:p>
          <a:p>
            <a:r>
              <a:rPr lang="en-US" sz="1600" dirty="0"/>
              <a:t>Ex. 25:12-15</a:t>
            </a:r>
          </a:p>
          <a:p>
            <a:r>
              <a:rPr lang="en-US" sz="1600" dirty="0"/>
              <a:t>Num. 4:15</a:t>
            </a:r>
          </a:p>
          <a:p>
            <a:r>
              <a:rPr lang="en-US" sz="1600" dirty="0"/>
              <a:t>Deut. 9:7-24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6421A-841A-417E-8A32-D4C41E366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817" y="3096912"/>
            <a:ext cx="285471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9076-FF1A-42A6-9F22-4DEA4067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7428173" cy="1080938"/>
          </a:xfrm>
        </p:spPr>
        <p:txBody>
          <a:bodyPr/>
          <a:lstStyle/>
          <a:p>
            <a:r>
              <a:rPr lang="en-US" dirty="0"/>
              <a:t>Remedy for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F282-8D02-4344-B54D-7A544F6D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1726"/>
            <a:ext cx="4764505" cy="467627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All men sin.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The remedy is only found in the grace of God!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God’s grace provided the only sacrifice which could provide forgiveness.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To receive God’s perfect gift, we must demonstrate our faithfulness to Him.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194F3-3F52-4C13-9633-9DA03F408B31}"/>
              </a:ext>
            </a:extLst>
          </p:cNvPr>
          <p:cNvSpPr txBox="1"/>
          <p:nvPr/>
        </p:nvSpPr>
        <p:spPr>
          <a:xfrm>
            <a:off x="7668126" y="608850"/>
            <a:ext cx="1572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Titus 3:4-7</a:t>
            </a:r>
          </a:p>
          <a:p>
            <a:r>
              <a:rPr lang="en-US" sz="1600" dirty="0"/>
              <a:t>Heb. 10:10</a:t>
            </a:r>
          </a:p>
          <a:p>
            <a:r>
              <a:rPr lang="en-US" sz="1600" dirty="0"/>
              <a:t>Heb. 9:22</a:t>
            </a:r>
          </a:p>
          <a:p>
            <a:r>
              <a:rPr lang="en-US" sz="1600" dirty="0"/>
              <a:t>Matt. 26:28</a:t>
            </a:r>
          </a:p>
          <a:p>
            <a:r>
              <a:rPr lang="en-US" sz="1600" dirty="0"/>
              <a:t>1 Peter 1:22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F595C-DE1E-42A7-8DD2-99FDA034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73" y="2839453"/>
            <a:ext cx="4234237" cy="24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6393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121</TotalTime>
  <Words>512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PowerPoint Presentation</vt:lpstr>
      <vt:lpstr>Trying to Avoid Disappointing God</vt:lpstr>
      <vt:lpstr>What is sin?</vt:lpstr>
      <vt:lpstr>How do we sin?</vt:lpstr>
      <vt:lpstr>How do we sin?</vt:lpstr>
      <vt:lpstr>How do we sin?</vt:lpstr>
      <vt:lpstr>How do we sin?</vt:lpstr>
      <vt:lpstr>How do we sin?</vt:lpstr>
      <vt:lpstr>Remedy for 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Jeb Holt</dc:creator>
  <cp:lastModifiedBy>Jeb Holt</cp:lastModifiedBy>
  <cp:revision>9</cp:revision>
  <dcterms:created xsi:type="dcterms:W3CDTF">2019-12-22T20:10:43Z</dcterms:created>
  <dcterms:modified xsi:type="dcterms:W3CDTF">2019-12-22T22:12:00Z</dcterms:modified>
</cp:coreProperties>
</file>