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64" r:id="rId3"/>
    <p:sldId id="267" r:id="rId4"/>
    <p:sldId id="266" r:id="rId5"/>
    <p:sldId id="268" r:id="rId6"/>
    <p:sldId id="269" r:id="rId7"/>
    <p:sldId id="270"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79" d="100"/>
          <a:sy n="79" d="100"/>
        </p:scale>
        <p:origin x="-372" y="-7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88EAA2F3-BB1A-454D-A8AA-3B0F246DD1A9}" type="datetimeFigureOut">
              <a:rPr lang="en-US" smtClean="0">
                <a:solidFill>
                  <a:prstClr val="white">
                    <a:tint val="95000"/>
                  </a:prstClr>
                </a:solidFill>
              </a:rPr>
              <a:pPr/>
              <a:t>2/8/2020</a:t>
            </a:fld>
            <a:endParaRPr lang="en-US">
              <a:solidFill>
                <a:prstClr val="white">
                  <a:tint val="95000"/>
                </a:prstClr>
              </a:solidFill>
            </a:endParaRPr>
          </a:p>
        </p:txBody>
      </p:sp>
      <p:sp>
        <p:nvSpPr>
          <p:cNvPr id="8" name="Footer Placeholder 7"/>
          <p:cNvSpPr>
            <a:spLocks noGrp="1"/>
          </p:cNvSpPr>
          <p:nvPr>
            <p:ph type="ftr" sz="quarter" idx="11"/>
          </p:nvPr>
        </p:nvSpPr>
        <p:spPr/>
        <p:txBody>
          <a:bodyPr/>
          <a:lstStyle/>
          <a:p>
            <a:endParaRPr lang="en-US">
              <a:solidFill>
                <a:prstClr val="white">
                  <a:tint val="95000"/>
                </a:prstClr>
              </a:solidFill>
            </a:endParaRPr>
          </a:p>
        </p:txBody>
      </p:sp>
      <p:sp>
        <p:nvSpPr>
          <p:cNvPr id="9" name="Slide Number Placeholder 8"/>
          <p:cNvSpPr>
            <a:spLocks noGrp="1"/>
          </p:cNvSpPr>
          <p:nvPr>
            <p:ph type="sldNum" sz="quarter" idx="12"/>
          </p:nvPr>
        </p:nvSpPr>
        <p:spPr/>
        <p:txBody>
          <a:bodyPr/>
          <a:lstStyle/>
          <a:p>
            <a:fld id="{17DE8F0B-76B8-4EE8-868D-D50428577D7C}" type="slidenum">
              <a:rPr lang="en-US" smtClean="0">
                <a:solidFill>
                  <a:prstClr val="white">
                    <a:tint val="95000"/>
                  </a:prstClr>
                </a:solidFill>
              </a:rPr>
              <a:pPr/>
              <a:t>‹#›</a:t>
            </a:fld>
            <a:endParaRPr lang="en-US">
              <a:solidFill>
                <a:prstClr val="white">
                  <a:tint val="95000"/>
                </a:prstClr>
              </a:solidFill>
            </a:endParaRPr>
          </a:p>
        </p:txBody>
      </p:sp>
    </p:spTree>
    <p:extLst>
      <p:ext uri="{BB962C8B-B14F-4D97-AF65-F5344CB8AC3E}">
        <p14:creationId xmlns:p14="http://schemas.microsoft.com/office/powerpoint/2010/main" xmlns="" val="2598289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EAA2F3-BB1A-454D-A8AA-3B0F246DD1A9}" type="datetimeFigureOut">
              <a:rPr lang="en-US" smtClean="0">
                <a:solidFill>
                  <a:prstClr val="black">
                    <a:tint val="95000"/>
                  </a:prstClr>
                </a:solidFill>
              </a:rPr>
              <a:pPr/>
              <a:t>2/8/2020</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17DE8F0B-76B8-4EE8-868D-D50428577D7C}"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xmlns="" val="813018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EAA2F3-BB1A-454D-A8AA-3B0F246DD1A9}" type="datetimeFigureOut">
              <a:rPr lang="en-US" smtClean="0">
                <a:solidFill>
                  <a:prstClr val="black">
                    <a:tint val="95000"/>
                  </a:prstClr>
                </a:solidFill>
              </a:rPr>
              <a:pPr/>
              <a:t>2/8/2020</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17DE8F0B-76B8-4EE8-868D-D50428577D7C}"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xmlns="" val="3593782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EAA2F3-BB1A-454D-A8AA-3B0F246DD1A9}" type="datetimeFigureOut">
              <a:rPr lang="en-US" smtClean="0">
                <a:solidFill>
                  <a:prstClr val="black">
                    <a:tint val="95000"/>
                  </a:prstClr>
                </a:solidFill>
              </a:rPr>
              <a:pPr/>
              <a:t>2/8/2020</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17DE8F0B-76B8-4EE8-868D-D50428577D7C}" type="slidenum">
              <a:rPr lang="en-US" smtClean="0">
                <a:solidFill>
                  <a:prstClr val="black">
                    <a:tint val="95000"/>
                  </a:prstClr>
                </a:solidFill>
              </a:rPr>
              <a:pPr/>
              <a:t>‹#›</a:t>
            </a:fld>
            <a:endParaRPr lang="en-US">
              <a:solidFill>
                <a:prstClr val="black">
                  <a:tint val="95000"/>
                </a:prstClr>
              </a:soli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2761517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EAA2F3-BB1A-454D-A8AA-3B0F246DD1A9}" type="datetimeFigureOut">
              <a:rPr lang="en-US" smtClean="0">
                <a:solidFill>
                  <a:prstClr val="black">
                    <a:tint val="95000"/>
                  </a:prstClr>
                </a:solidFill>
              </a:rPr>
              <a:pPr/>
              <a:t>2/8/2020</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17DE8F0B-76B8-4EE8-868D-D50428577D7C}"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xmlns="" val="1506295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8EAA2F3-BB1A-454D-A8AA-3B0F246DD1A9}" type="datetimeFigureOut">
              <a:rPr lang="en-US" smtClean="0">
                <a:solidFill>
                  <a:prstClr val="black">
                    <a:tint val="95000"/>
                  </a:prstClr>
                </a:solidFill>
              </a:rPr>
              <a:pPr/>
              <a:t>2/8/2020</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17DE8F0B-76B8-4EE8-868D-D50428577D7C}"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xmlns="" val="2526131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8EAA2F3-BB1A-454D-A8AA-3B0F246DD1A9}" type="datetimeFigureOut">
              <a:rPr lang="en-US" smtClean="0">
                <a:solidFill>
                  <a:prstClr val="black">
                    <a:tint val="95000"/>
                  </a:prstClr>
                </a:solidFill>
              </a:rPr>
              <a:pPr/>
              <a:t>2/8/2020</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17DE8F0B-76B8-4EE8-868D-D50428577D7C}"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xmlns="" val="1485529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EAA2F3-BB1A-454D-A8AA-3B0F246DD1A9}" type="datetimeFigureOut">
              <a:rPr lang="en-US" smtClean="0">
                <a:solidFill>
                  <a:prstClr val="black">
                    <a:tint val="95000"/>
                  </a:prstClr>
                </a:solidFill>
              </a:rPr>
              <a:pPr/>
              <a:t>2/8/2020</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17DE8F0B-76B8-4EE8-868D-D50428577D7C}"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xmlns="" val="1041967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EAA2F3-BB1A-454D-A8AA-3B0F246DD1A9}" type="datetimeFigureOut">
              <a:rPr lang="en-US" smtClean="0">
                <a:solidFill>
                  <a:prstClr val="black">
                    <a:tint val="95000"/>
                  </a:prstClr>
                </a:solidFill>
              </a:rPr>
              <a:pPr/>
              <a:t>2/8/2020</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17DE8F0B-76B8-4EE8-868D-D50428577D7C}"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xmlns="" val="3069426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EAA2F3-BB1A-454D-A8AA-3B0F246DD1A9}" type="datetimeFigureOut">
              <a:rPr lang="en-US" smtClean="0">
                <a:solidFill>
                  <a:prstClr val="black">
                    <a:tint val="95000"/>
                  </a:prstClr>
                </a:solidFill>
              </a:rPr>
              <a:pPr/>
              <a:t>2/8/2020</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17DE8F0B-76B8-4EE8-868D-D50428577D7C}"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xmlns="" val="3961173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EAA2F3-BB1A-454D-A8AA-3B0F246DD1A9}" type="datetimeFigureOut">
              <a:rPr lang="en-US" smtClean="0">
                <a:solidFill>
                  <a:prstClr val="white">
                    <a:tint val="95000"/>
                  </a:prstClr>
                </a:solidFill>
              </a:rPr>
              <a:pPr/>
              <a:t>2/8/2020</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17DE8F0B-76B8-4EE8-868D-D50428577D7C}" type="slidenum">
              <a:rPr lang="en-US" smtClean="0">
                <a:solidFill>
                  <a:prstClr val="white">
                    <a:tint val="95000"/>
                  </a:prstClr>
                </a:solidFill>
              </a:rPr>
              <a:pPr/>
              <a:t>‹#›</a:t>
            </a:fld>
            <a:endParaRPr lang="en-US">
              <a:solidFill>
                <a:prstClr val="white">
                  <a:tint val="95000"/>
                </a:prstClr>
              </a:solidFill>
            </a:endParaRPr>
          </a:p>
        </p:txBody>
      </p:sp>
    </p:spTree>
    <p:extLst>
      <p:ext uri="{BB962C8B-B14F-4D97-AF65-F5344CB8AC3E}">
        <p14:creationId xmlns:p14="http://schemas.microsoft.com/office/powerpoint/2010/main" xmlns="" val="3466958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EAA2F3-BB1A-454D-A8AA-3B0F246DD1A9}" type="datetimeFigureOut">
              <a:rPr lang="en-US" smtClean="0">
                <a:solidFill>
                  <a:prstClr val="black">
                    <a:tint val="95000"/>
                  </a:prstClr>
                </a:solidFill>
              </a:rPr>
              <a:pPr/>
              <a:t>2/8/2020</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17DE8F0B-76B8-4EE8-868D-D50428577D7C}"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xmlns="" val="417682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8EAA2F3-BB1A-454D-A8AA-3B0F246DD1A9}" type="datetimeFigureOut">
              <a:rPr lang="en-US" smtClean="0">
                <a:solidFill>
                  <a:prstClr val="black">
                    <a:tint val="95000"/>
                  </a:prstClr>
                </a:solidFill>
              </a:rPr>
              <a:pPr/>
              <a:t>2/8/2020</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17DE8F0B-76B8-4EE8-868D-D50428577D7C}"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xmlns="" val="799873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8EAA2F3-BB1A-454D-A8AA-3B0F246DD1A9}" type="datetimeFigureOut">
              <a:rPr lang="en-US" smtClean="0">
                <a:solidFill>
                  <a:prstClr val="black">
                    <a:tint val="95000"/>
                  </a:prstClr>
                </a:solidFill>
              </a:rPr>
              <a:pPr/>
              <a:t>2/8/2020</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17DE8F0B-76B8-4EE8-868D-D50428577D7C}"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xmlns="" val="3771251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AA2F3-BB1A-454D-A8AA-3B0F246DD1A9}" type="datetimeFigureOut">
              <a:rPr lang="en-US" smtClean="0">
                <a:solidFill>
                  <a:prstClr val="black">
                    <a:tint val="95000"/>
                  </a:prstClr>
                </a:solidFill>
              </a:rPr>
              <a:pPr/>
              <a:t>2/8/2020</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17DE8F0B-76B8-4EE8-868D-D50428577D7C}"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xmlns="" val="3039949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EAA2F3-BB1A-454D-A8AA-3B0F246DD1A9}" type="datetimeFigureOut">
              <a:rPr lang="en-US" smtClean="0">
                <a:solidFill>
                  <a:prstClr val="black">
                    <a:tint val="95000"/>
                  </a:prstClr>
                </a:solidFill>
              </a:rPr>
              <a:pPr/>
              <a:t>2/8/2020</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17DE8F0B-76B8-4EE8-868D-D50428577D7C}"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xmlns="" val="43653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EAA2F3-BB1A-454D-A8AA-3B0F246DD1A9}" type="datetimeFigureOut">
              <a:rPr lang="en-US" smtClean="0">
                <a:solidFill>
                  <a:prstClr val="black">
                    <a:tint val="95000"/>
                  </a:prstClr>
                </a:solidFill>
              </a:rPr>
              <a:pPr/>
              <a:t>2/8/2020</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17DE8F0B-76B8-4EE8-868D-D50428577D7C}"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xmlns="" val="1994490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88EAA2F3-BB1A-454D-A8AA-3B0F246DD1A9}" type="datetimeFigureOut">
              <a:rPr lang="en-US" smtClean="0">
                <a:solidFill>
                  <a:prstClr val="black">
                    <a:tint val="95000"/>
                  </a:prstClr>
                </a:solidFill>
              </a:rPr>
              <a:pPr/>
              <a:t>2/8/2020</a:t>
            </a:fld>
            <a:endParaRPr lang="en-US">
              <a:solidFill>
                <a:prstClr val="black">
                  <a:tint val="9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17DE8F0B-76B8-4EE8-868D-D50428577D7C}"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xmlns="" val="87033649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5439099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rotWithShape="1">
          <a:blip r:embed="rId2" cstate="print">
            <a:extLst>
              <a:ext uri="{28A0092B-C50C-407E-A947-70E740481C1C}">
                <a14:useLocalDpi xmlns:a14="http://schemas.microsoft.com/office/drawing/2010/main" xmlns="" val="0"/>
              </a:ext>
            </a:extLst>
          </a:blip>
          <a:srcRect/>
          <a:stretch/>
        </p:blipFill>
        <p:spPr>
          <a:xfrm>
            <a:off x="4005331" y="1"/>
            <a:ext cx="8178088" cy="6850292"/>
          </a:xfrm>
        </p:spPr>
      </p:pic>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xmlns="" val="0"/>
              </a:ext>
            </a:extLst>
          </a:blip>
          <a:stretch>
            <a:fillRect/>
          </a:stretch>
        </p:blipFill>
        <p:spPr>
          <a:xfrm>
            <a:off x="-3313" y="0"/>
            <a:ext cx="4008644" cy="6858000"/>
          </a:xfrm>
          <a:prstGeom prst="rect">
            <a:avLst/>
          </a:prstGeom>
        </p:spPr>
      </p:pic>
    </p:spTree>
    <p:extLst>
      <p:ext uri="{BB962C8B-B14F-4D97-AF65-F5344CB8AC3E}">
        <p14:creationId xmlns:p14="http://schemas.microsoft.com/office/powerpoint/2010/main" xmlns="" val="1414607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What is Next: Types of Prayer</a:t>
            </a:r>
            <a:endParaRPr lang="en-US" sz="6000" dirty="0"/>
          </a:p>
        </p:txBody>
      </p:sp>
      <p:sp>
        <p:nvSpPr>
          <p:cNvPr id="3" name="Content Placeholder 2"/>
          <p:cNvSpPr>
            <a:spLocks noGrp="1"/>
          </p:cNvSpPr>
          <p:nvPr>
            <p:ph sz="half" idx="1"/>
          </p:nvPr>
        </p:nvSpPr>
        <p:spPr/>
        <p:txBody>
          <a:bodyPr>
            <a:normAutofit/>
          </a:bodyPr>
          <a:lstStyle/>
          <a:p>
            <a:r>
              <a:rPr lang="en-US" sz="4400" b="1" dirty="0" smtClean="0"/>
              <a:t>Praise &amp; Thanksgiving</a:t>
            </a:r>
          </a:p>
          <a:p>
            <a:r>
              <a:rPr lang="en-US" sz="4400" b="1" dirty="0" smtClean="0"/>
              <a:t>Confession</a:t>
            </a:r>
            <a:endParaRPr lang="en-US" sz="4400" b="1" dirty="0"/>
          </a:p>
          <a:p>
            <a:r>
              <a:rPr lang="en-US" sz="4400" b="1" dirty="0" smtClean="0"/>
              <a:t>Petition</a:t>
            </a:r>
          </a:p>
          <a:p>
            <a:r>
              <a:rPr lang="en-US" sz="4400" b="1" dirty="0" smtClean="0"/>
              <a:t>Intercession</a:t>
            </a:r>
            <a:endParaRPr lang="en-US" sz="4400" b="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a:off x="5385845" y="1825626"/>
            <a:ext cx="6392962" cy="3588502"/>
          </a:xfrm>
        </p:spPr>
      </p:pic>
    </p:spTree>
    <p:extLst>
      <p:ext uri="{BB962C8B-B14F-4D97-AF65-F5344CB8AC3E}">
        <p14:creationId xmlns:p14="http://schemas.microsoft.com/office/powerpoint/2010/main" xmlns="" val="255453259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Praise and Thanksgiving</a:t>
            </a:r>
            <a:endParaRPr lang="en-US" sz="6000" dirty="0"/>
          </a:p>
        </p:txBody>
      </p:sp>
      <p:sp>
        <p:nvSpPr>
          <p:cNvPr id="3" name="Content Placeholder 2"/>
          <p:cNvSpPr>
            <a:spLocks noGrp="1"/>
          </p:cNvSpPr>
          <p:nvPr>
            <p:ph sz="half" idx="1"/>
          </p:nvPr>
        </p:nvSpPr>
        <p:spPr>
          <a:xfrm>
            <a:off x="157473" y="1633120"/>
            <a:ext cx="6495990" cy="5056438"/>
          </a:xfrm>
        </p:spPr>
        <p:txBody>
          <a:bodyPr>
            <a:normAutofit fontScale="92500" lnSpcReduction="10000"/>
          </a:bodyPr>
          <a:lstStyle/>
          <a:p>
            <a:r>
              <a:rPr lang="en-US" sz="4000" b="1" i="1" dirty="0" smtClean="0"/>
              <a:t>The Value of Praise and Thanksgiving</a:t>
            </a:r>
          </a:p>
          <a:p>
            <a:pPr lvl="1"/>
            <a:r>
              <a:rPr lang="en-US" sz="3600" dirty="0" smtClean="0"/>
              <a:t>Praise is good for us. </a:t>
            </a:r>
            <a:r>
              <a:rPr lang="en-US" sz="3600" b="1" dirty="0" smtClean="0"/>
              <a:t>(</a:t>
            </a:r>
            <a:r>
              <a:rPr lang="en-US" sz="3600" b="1" dirty="0" err="1" smtClean="0"/>
              <a:t>Psa</a:t>
            </a:r>
            <a:r>
              <a:rPr lang="en-US" sz="3600" b="1" dirty="0" smtClean="0"/>
              <a:t> 33:1-2)</a:t>
            </a:r>
          </a:p>
          <a:p>
            <a:pPr lvl="1"/>
            <a:r>
              <a:rPr lang="en-US" sz="3600" dirty="0" smtClean="0"/>
              <a:t>To what extent should we be thankful? </a:t>
            </a:r>
            <a:r>
              <a:rPr lang="en-US" sz="3600" b="1" dirty="0" smtClean="0"/>
              <a:t>(1 </a:t>
            </a:r>
            <a:r>
              <a:rPr lang="en-US" sz="3600" b="1" dirty="0" err="1" smtClean="0"/>
              <a:t>Thess</a:t>
            </a:r>
            <a:r>
              <a:rPr lang="en-US" sz="3600" b="1" dirty="0" smtClean="0"/>
              <a:t> 5:18)</a:t>
            </a:r>
            <a:r>
              <a:rPr lang="en-US" sz="3600" dirty="0" smtClean="0"/>
              <a:t> </a:t>
            </a:r>
          </a:p>
          <a:p>
            <a:pPr lvl="1"/>
            <a:r>
              <a:rPr lang="en-US" sz="3600" dirty="0" smtClean="0"/>
              <a:t>Ignoring thanksgiving is the first step to a corrupt heart. </a:t>
            </a:r>
            <a:r>
              <a:rPr lang="en-US" sz="3600" b="1" dirty="0" smtClean="0"/>
              <a:t>(Rom 1:20-21)</a:t>
            </a:r>
          </a:p>
          <a:p>
            <a:pPr lvl="1"/>
            <a:r>
              <a:rPr lang="en-US" sz="3600" dirty="0" smtClean="0"/>
              <a:t>Praise will cause you to know God better. </a:t>
            </a:r>
            <a:r>
              <a:rPr lang="en-US" sz="3600" b="1" dirty="0" smtClean="0"/>
              <a:t>(Rom 8:29)</a:t>
            </a:r>
            <a:endParaRPr lang="en-US" sz="3600" b="1" dirty="0"/>
          </a:p>
        </p:txBody>
      </p:sp>
      <p:pic>
        <p:nvPicPr>
          <p:cNvPr id="5" name="Content Placeholder 4"/>
          <p:cNvPicPr>
            <a:picLocks noGrp="1" noChangeAspect="1"/>
          </p:cNvPicPr>
          <p:nvPr>
            <p:ph sz="half" idx="2"/>
          </p:nvPr>
        </p:nvPicPr>
        <p:blipFill>
          <a:blip r:embed="rId2"/>
          <a:stretch>
            <a:fillRect/>
          </a:stretch>
        </p:blipFill>
        <p:spPr>
          <a:xfrm>
            <a:off x="6704223" y="1825626"/>
            <a:ext cx="5392557" cy="3588502"/>
          </a:xfrm>
        </p:spPr>
      </p:pic>
    </p:spTree>
    <p:extLst>
      <p:ext uri="{BB962C8B-B14F-4D97-AF65-F5344CB8AC3E}">
        <p14:creationId xmlns:p14="http://schemas.microsoft.com/office/powerpoint/2010/main" xmlns="" val="255453259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Praise and Thanksgiving</a:t>
            </a:r>
            <a:endParaRPr lang="en-US" sz="6000" dirty="0"/>
          </a:p>
        </p:txBody>
      </p:sp>
      <p:sp>
        <p:nvSpPr>
          <p:cNvPr id="3" name="Content Placeholder 2"/>
          <p:cNvSpPr>
            <a:spLocks noGrp="1"/>
          </p:cNvSpPr>
          <p:nvPr>
            <p:ph sz="half" idx="1"/>
          </p:nvPr>
        </p:nvSpPr>
        <p:spPr>
          <a:xfrm>
            <a:off x="157473" y="1633120"/>
            <a:ext cx="6495990" cy="5056438"/>
          </a:xfrm>
        </p:spPr>
        <p:txBody>
          <a:bodyPr>
            <a:normAutofit/>
          </a:bodyPr>
          <a:lstStyle/>
          <a:p>
            <a:r>
              <a:rPr lang="en-US" sz="4000" b="1" i="1" dirty="0" smtClean="0"/>
              <a:t>Bible Examples of Praise and Thanksgiving in Prayer</a:t>
            </a:r>
          </a:p>
          <a:p>
            <a:pPr lvl="1"/>
            <a:r>
              <a:rPr lang="en-US" sz="2800" dirty="0" smtClean="0"/>
              <a:t>The prayer of David after deliverance from his enemies. </a:t>
            </a:r>
            <a:r>
              <a:rPr lang="en-US" sz="2800" b="1" dirty="0" smtClean="0"/>
              <a:t>(2 Sam 22:2-4)</a:t>
            </a:r>
          </a:p>
          <a:p>
            <a:pPr lvl="1"/>
            <a:r>
              <a:rPr lang="en-US" sz="2800" dirty="0" smtClean="0"/>
              <a:t>The great prayer of confession led by the Levites in the days of Nehemiah. </a:t>
            </a:r>
            <a:r>
              <a:rPr lang="en-US" sz="2800" b="1" dirty="0" smtClean="0"/>
              <a:t>(</a:t>
            </a:r>
            <a:r>
              <a:rPr lang="en-US" sz="2800" b="1" dirty="0" err="1" smtClean="0"/>
              <a:t>Neh</a:t>
            </a:r>
            <a:r>
              <a:rPr lang="en-US" sz="2800" b="1" dirty="0" smtClean="0"/>
              <a:t> 9:5-6)</a:t>
            </a:r>
          </a:p>
          <a:p>
            <a:pPr lvl="1"/>
            <a:r>
              <a:rPr lang="en-US" sz="2800" dirty="0" smtClean="0"/>
              <a:t>A great Psalm of David. </a:t>
            </a:r>
            <a:r>
              <a:rPr lang="en-US" sz="2800" b="1" dirty="0" smtClean="0"/>
              <a:t>(</a:t>
            </a:r>
            <a:r>
              <a:rPr lang="en-US" sz="2800" b="1" dirty="0" err="1" smtClean="0"/>
              <a:t>Psa</a:t>
            </a:r>
            <a:r>
              <a:rPr lang="en-US" sz="2800" b="1" dirty="0" smtClean="0"/>
              <a:t> 103:1-2, 19-22)</a:t>
            </a:r>
          </a:p>
          <a:p>
            <a:pPr lvl="1"/>
            <a:r>
              <a:rPr lang="en-US" sz="2800" dirty="0" smtClean="0"/>
              <a:t>Those in the presence of God. </a:t>
            </a:r>
            <a:r>
              <a:rPr lang="en-US" sz="2800" b="1" dirty="0" smtClean="0"/>
              <a:t>(Rev 4:11; 5:9-10, 12-24)</a:t>
            </a:r>
          </a:p>
          <a:p>
            <a:endParaRPr lang="en-US" sz="5400" b="1" dirty="0"/>
          </a:p>
        </p:txBody>
      </p:sp>
      <p:pic>
        <p:nvPicPr>
          <p:cNvPr id="5" name="Content Placeholder 4"/>
          <p:cNvPicPr>
            <a:picLocks noGrp="1" noChangeAspect="1"/>
          </p:cNvPicPr>
          <p:nvPr>
            <p:ph sz="half" idx="2"/>
          </p:nvPr>
        </p:nvPicPr>
        <p:blipFill>
          <a:blip r:embed="rId2"/>
          <a:stretch>
            <a:fillRect/>
          </a:stretch>
        </p:blipFill>
        <p:spPr>
          <a:xfrm>
            <a:off x="7197596" y="1825626"/>
            <a:ext cx="4790835" cy="3588502"/>
          </a:xfrm>
        </p:spPr>
      </p:pic>
    </p:spTree>
    <p:extLst>
      <p:ext uri="{BB962C8B-B14F-4D97-AF65-F5344CB8AC3E}">
        <p14:creationId xmlns:p14="http://schemas.microsoft.com/office/powerpoint/2010/main" xmlns="" val="255453259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Praise and Thanksgiving</a:t>
            </a:r>
            <a:endParaRPr lang="en-US" sz="6000" dirty="0"/>
          </a:p>
        </p:txBody>
      </p:sp>
      <p:sp>
        <p:nvSpPr>
          <p:cNvPr id="3" name="Content Placeholder 2"/>
          <p:cNvSpPr>
            <a:spLocks noGrp="1"/>
          </p:cNvSpPr>
          <p:nvPr>
            <p:ph sz="half" idx="1"/>
          </p:nvPr>
        </p:nvSpPr>
        <p:spPr>
          <a:xfrm>
            <a:off x="121377" y="1621088"/>
            <a:ext cx="6495990" cy="5056438"/>
          </a:xfrm>
        </p:spPr>
        <p:txBody>
          <a:bodyPr>
            <a:normAutofit/>
          </a:bodyPr>
          <a:lstStyle/>
          <a:p>
            <a:r>
              <a:rPr lang="en-US" sz="4000" b="1" i="1" dirty="0" smtClean="0"/>
              <a:t>Challenges to a </a:t>
            </a:r>
            <a:r>
              <a:rPr lang="en-US" sz="4000" b="1" i="1" u="sng" dirty="0" smtClean="0"/>
              <a:t>Thankful Heart</a:t>
            </a:r>
          </a:p>
          <a:p>
            <a:pPr lvl="1"/>
            <a:r>
              <a:rPr lang="en-US" sz="3600" dirty="0" smtClean="0"/>
              <a:t>Selfishness. </a:t>
            </a:r>
            <a:r>
              <a:rPr lang="en-US" sz="3600" b="1" dirty="0" smtClean="0"/>
              <a:t>(Jas 4:1-3)</a:t>
            </a:r>
          </a:p>
          <a:p>
            <a:pPr lvl="1"/>
            <a:r>
              <a:rPr lang="en-US" sz="3600" dirty="0" smtClean="0"/>
              <a:t>Bitterness. </a:t>
            </a:r>
            <a:r>
              <a:rPr lang="en-US" sz="3600" b="1" dirty="0" smtClean="0"/>
              <a:t>(1 Peter 3:7; Job 2:9-10)</a:t>
            </a:r>
          </a:p>
          <a:p>
            <a:pPr lvl="1"/>
            <a:r>
              <a:rPr lang="en-US" sz="3600" dirty="0" smtClean="0"/>
              <a:t>Ignorance. </a:t>
            </a:r>
            <a:r>
              <a:rPr lang="en-US" sz="3600" b="1" dirty="0" smtClean="0"/>
              <a:t>(Gal 4:8-9; 1 Peter 2:1-3)</a:t>
            </a:r>
          </a:p>
          <a:p>
            <a:pPr lvl="1"/>
            <a:r>
              <a:rPr lang="en-US" sz="3600" b="1" dirty="0" smtClean="0"/>
              <a:t>Indifference. (Heb 11:6)</a:t>
            </a:r>
            <a:endParaRPr lang="en-US" sz="5000" b="1" dirty="0"/>
          </a:p>
        </p:txBody>
      </p:sp>
      <p:pic>
        <p:nvPicPr>
          <p:cNvPr id="5" name="Content Placeholder 4"/>
          <p:cNvPicPr>
            <a:picLocks noGrp="1" noChangeAspect="1"/>
          </p:cNvPicPr>
          <p:nvPr>
            <p:ph sz="half" idx="2"/>
          </p:nvPr>
        </p:nvPicPr>
        <p:blipFill>
          <a:blip r:embed="rId2"/>
          <a:stretch>
            <a:fillRect/>
          </a:stretch>
        </p:blipFill>
        <p:spPr>
          <a:xfrm>
            <a:off x="6704223" y="1922740"/>
            <a:ext cx="5392557" cy="3033313"/>
          </a:xfrm>
        </p:spPr>
      </p:pic>
      <p:sp>
        <p:nvSpPr>
          <p:cNvPr id="6" name="TextBox 5"/>
          <p:cNvSpPr txBox="1"/>
          <p:nvPr/>
        </p:nvSpPr>
        <p:spPr>
          <a:xfrm>
            <a:off x="6725654" y="5305932"/>
            <a:ext cx="5354054" cy="1477328"/>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i="1" dirty="0" smtClean="0"/>
              <a:t>Have no anxiety about anything, but in everything by prayer and supplication with thanksgiving let your requests be made known to God. And the peace of God, which passes all understanding, will keep your hearts and your minds in Christ Jesus. </a:t>
            </a:r>
            <a:r>
              <a:rPr lang="en-US" dirty="0" smtClean="0"/>
              <a:t>(Philippians 4:6-7 RSV)</a:t>
            </a:r>
            <a:endParaRPr lang="en-US" dirty="0"/>
          </a:p>
        </p:txBody>
      </p:sp>
    </p:spTree>
    <p:extLst>
      <p:ext uri="{BB962C8B-B14F-4D97-AF65-F5344CB8AC3E}">
        <p14:creationId xmlns:p14="http://schemas.microsoft.com/office/powerpoint/2010/main" xmlns="" val="255453259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rotWithShape="1">
          <a:blip r:embed="rId2" cstate="print">
            <a:extLst>
              <a:ext uri="{28A0092B-C50C-407E-A947-70E740481C1C}">
                <a14:useLocalDpi xmlns:a14="http://schemas.microsoft.com/office/drawing/2010/main" xmlns="" val="0"/>
              </a:ext>
            </a:extLst>
          </a:blip>
          <a:srcRect/>
          <a:stretch/>
        </p:blipFill>
        <p:spPr>
          <a:xfrm>
            <a:off x="4005331" y="1"/>
            <a:ext cx="8178088" cy="6850292"/>
          </a:xfrm>
        </p:spPr>
      </p:pic>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xmlns="" val="0"/>
              </a:ext>
            </a:extLst>
          </a:blip>
          <a:stretch>
            <a:fillRect/>
          </a:stretch>
        </p:blipFill>
        <p:spPr>
          <a:xfrm>
            <a:off x="-3313" y="0"/>
            <a:ext cx="4008644" cy="6858000"/>
          </a:xfrm>
          <a:prstGeom prst="rect">
            <a:avLst/>
          </a:prstGeom>
        </p:spPr>
      </p:pic>
    </p:spTree>
    <p:extLst>
      <p:ext uri="{BB962C8B-B14F-4D97-AF65-F5344CB8AC3E}">
        <p14:creationId xmlns:p14="http://schemas.microsoft.com/office/powerpoint/2010/main" xmlns="" val="1414607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dirty="0" smtClean="0"/>
              <a:t>Be Wise Small – Dee Bowman</a:t>
            </a:r>
          </a:p>
          <a:p>
            <a:r>
              <a:rPr lang="en-US" dirty="0" smtClean="0"/>
              <a:t>The Gospel of Matthew – Kenneth L. </a:t>
            </a:r>
            <a:r>
              <a:rPr lang="en-US" dirty="0" err="1" smtClean="0"/>
              <a:t>Chumbley</a:t>
            </a:r>
            <a:endParaRPr lang="en-US" dirty="0" smtClean="0"/>
          </a:p>
          <a:p>
            <a:r>
              <a:rPr lang="en-US" dirty="0" smtClean="0"/>
              <a:t>The Truth About Prayer – WVBS.org</a:t>
            </a:r>
          </a:p>
          <a:p>
            <a:r>
              <a:rPr lang="en-US" dirty="0" smtClean="0"/>
              <a:t>Outline From Matthew – Mark Copeland</a:t>
            </a:r>
          </a:p>
          <a:p>
            <a:r>
              <a:rPr lang="en-US" dirty="0" smtClean="0"/>
              <a:t>Prayer Article by Greg Gwyn</a:t>
            </a:r>
          </a:p>
          <a:p>
            <a:endParaRPr lang="en-US" dirty="0"/>
          </a:p>
        </p:txBody>
      </p:sp>
    </p:spTree>
    <p:extLst>
      <p:ext uri="{BB962C8B-B14F-4D97-AF65-F5344CB8AC3E}">
        <p14:creationId xmlns:p14="http://schemas.microsoft.com/office/powerpoint/2010/main" xmlns="" val="4121884279"/>
      </p:ext>
    </p:extLst>
  </p:cSld>
  <p:clrMapOvr>
    <a:masterClrMapping/>
  </p:clrMapOvr>
  <p:transition spd="slow">
    <p:wedge/>
  </p:transition>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1029</TotalTime>
  <Words>269</Words>
  <Application>Microsoft Office PowerPoint</Application>
  <PresentationFormat>Custom</PresentationFormat>
  <Paragraphs>30</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Depth</vt:lpstr>
      <vt:lpstr>Slide 1</vt:lpstr>
      <vt:lpstr>Slide 2</vt:lpstr>
      <vt:lpstr>What is Next: Types of Prayer</vt:lpstr>
      <vt:lpstr>Praise and Thanksgiving</vt:lpstr>
      <vt:lpstr>Praise and Thanksgiving</vt:lpstr>
      <vt:lpstr>Praise and Thanksgiving</vt:lpstr>
      <vt:lpstr>Slide 7</vt:lpstr>
      <vt:lpstr>Sources</vt:lpstr>
    </vt:vector>
  </TitlesOfParts>
  <Company>The Carlstar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Chris</dc:creator>
  <cp:lastModifiedBy>DELL</cp:lastModifiedBy>
  <cp:revision>16</cp:revision>
  <dcterms:created xsi:type="dcterms:W3CDTF">2020-01-10T02:20:20Z</dcterms:created>
  <dcterms:modified xsi:type="dcterms:W3CDTF">2020-02-09T00:55:06Z</dcterms:modified>
</cp:coreProperties>
</file>