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8" r:id="rId3"/>
    <p:sldId id="274" r:id="rId4"/>
    <p:sldId id="273" r:id="rId5"/>
    <p:sldId id="271" r:id="rId6"/>
    <p:sldId id="272" r:id="rId7"/>
    <p:sldId id="275" r:id="rId8"/>
    <p:sldId id="276" r:id="rId9"/>
    <p:sldId id="27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28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01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78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6151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29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13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52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96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4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17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95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8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87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25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94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5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49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8EAA2F3-BB1A-454D-A8AA-3B0F246DD1A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2/14/2020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7DE8F0B-76B8-4EE8-868D-D50428577D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336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chizophrenia" TargetMode="External"/><Relationship Id="rId13" Type="http://schemas.openxmlformats.org/officeDocument/2006/relationships/hyperlink" Target="https://en.wikipedia.org/wiki/Benzodiazepine" TargetMode="External"/><Relationship Id="rId3" Type="http://schemas.openxmlformats.org/officeDocument/2006/relationships/hyperlink" Target="https://en.wikipedia.org/wiki/Death" TargetMode="External"/><Relationship Id="rId7" Type="http://schemas.openxmlformats.org/officeDocument/2006/relationships/hyperlink" Target="https://en.wikipedia.org/wiki/Bipolar_disorder" TargetMode="External"/><Relationship Id="rId12" Type="http://schemas.openxmlformats.org/officeDocument/2006/relationships/hyperlink" Target="https://en.wikipedia.org/wiki/Alcoholis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Major_depressive_disorder" TargetMode="External"/><Relationship Id="rId11" Type="http://schemas.openxmlformats.org/officeDocument/2006/relationships/hyperlink" Target="https://en.wikipedia.org/wiki/Substance_abuse" TargetMode="External"/><Relationship Id="rId5" Type="http://schemas.openxmlformats.org/officeDocument/2006/relationships/hyperlink" Target="https://en.wikipedia.org/wiki/Mental_disorder" TargetMode="External"/><Relationship Id="rId10" Type="http://schemas.openxmlformats.org/officeDocument/2006/relationships/hyperlink" Target="https://en.wikipedia.org/wiki/Anxiety_disorder" TargetMode="External"/><Relationship Id="rId4" Type="http://schemas.openxmlformats.org/officeDocument/2006/relationships/hyperlink" Target="https://en.wikipedia.org/wiki/Suicide" TargetMode="External"/><Relationship Id="rId9" Type="http://schemas.openxmlformats.org/officeDocument/2006/relationships/hyperlink" Target="https://en.wikipedia.org/wiki/Personality_disord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icide_method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eading_cause_of_death" TargetMode="External"/><Relationship Id="rId5" Type="http://schemas.openxmlformats.org/officeDocument/2006/relationships/hyperlink" Target="https://en.wikipedia.org/wiki/Pesticide_poisoning" TargetMode="External"/><Relationship Id="rId4" Type="http://schemas.openxmlformats.org/officeDocument/2006/relationships/hyperlink" Target="https://en.wikipedia.org/wiki/Suicid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43909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www.cdc.gov</a:t>
            </a:r>
            <a:endParaRPr lang="en-US" dirty="0" smtClean="0"/>
          </a:p>
          <a:p>
            <a:r>
              <a:rPr lang="en-US" dirty="0" smtClean="0"/>
              <a:t>WHO: World Health Organization</a:t>
            </a:r>
          </a:p>
          <a:p>
            <a:r>
              <a:rPr lang="en-US" dirty="0" smtClean="0"/>
              <a:t>Suicide statistics by </a:t>
            </a:r>
            <a:r>
              <a:rPr lang="en-US" dirty="0" err="1" smtClean="0"/>
              <a:t>Wickipedia</a:t>
            </a:r>
            <a:endParaRPr lang="en-US" dirty="0" smtClean="0"/>
          </a:p>
          <a:p>
            <a:r>
              <a:rPr lang="en-US" dirty="0" smtClean="0"/>
              <a:t>Outline by Steve Higginbotham</a:t>
            </a:r>
          </a:p>
        </p:txBody>
      </p:sp>
    </p:spTree>
    <p:extLst>
      <p:ext uri="{BB962C8B-B14F-4D97-AF65-F5344CB8AC3E}">
        <p14:creationId xmlns="" xmlns:p14="http://schemas.microsoft.com/office/powerpoint/2010/main" val="41218842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962" y="4864860"/>
            <a:ext cx="9982200" cy="164149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Job:</a:t>
            </a:r>
            <a:r>
              <a:rPr lang="en-US" sz="7200" dirty="0" smtClean="0"/>
              <a:t> Struggling through Suffering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Job 3:11-26</a:t>
            </a:r>
            <a:endParaRPr lang="en-US" dirty="0"/>
          </a:p>
        </p:txBody>
      </p:sp>
      <p:pic>
        <p:nvPicPr>
          <p:cNvPr id="4" name="Picture 3" descr="romans-8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983" y="236428"/>
            <a:ext cx="3985888" cy="398588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Ingersoll, 19</a:t>
            </a:r>
            <a:r>
              <a:rPr lang="en-US" baseline="30000" dirty="0" smtClean="0"/>
              <a:t>th</a:t>
            </a:r>
            <a:r>
              <a:rPr lang="en-US" dirty="0" smtClean="0"/>
              <a:t> Century Infidel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" y="1825624"/>
            <a:ext cx="11237495" cy="48037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“In civilized life, there is a great struggle, great competition, and many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fail...Death becomes his only friend. Death promises release from want, from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hunger and pain, so the poor wretch lays down his burden, dashes it from his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shoulders and falls asleep. To me, all this seems so very natural. The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wonder is that so many endure and suffer to the natural end. That so many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nurse the spark of life in huts and prisons, keep it and guard it through years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of misery and want, support it by beggary, by eating the crust found in the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gutter, and to whom it only gives days of weariness and nights of fear and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dread. Why should the man, sitting amid the wreck of all he had, the loved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ones dead, friends lost, seek to lengthen, to preserve his life? What can the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future have for him?...Undoubtedly, there are many cases of perfectly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justifiable suicide. Cases in which not to end life would be a mistake,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600" dirty="0" smtClean="0"/>
              <a:t>sometimes almost a crime.” (New York World, 1894).</a:t>
            </a:r>
            <a:endParaRPr lang="en-US" sz="2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-WHO-Suicide-WMHD.png"/>
          <p:cNvPicPr>
            <a:picLocks noChangeAspect="1"/>
          </p:cNvPicPr>
          <p:nvPr/>
        </p:nvPicPr>
        <p:blipFill>
          <a:blip r:embed="rId2"/>
          <a:srcRect b="17719"/>
          <a:stretch>
            <a:fillRect/>
          </a:stretch>
        </p:blipFill>
        <p:spPr>
          <a:xfrm>
            <a:off x="0" y="0"/>
            <a:ext cx="76400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8176" y="529391"/>
            <a:ext cx="44316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Suicide</a:t>
            </a:r>
            <a:r>
              <a:rPr lang="en-US" sz="2800" dirty="0" smtClean="0"/>
              <a:t> is the act of intentionally causing </a:t>
            </a:r>
            <a:r>
              <a:rPr lang="en-US" sz="2800" dirty="0" smtClean="0"/>
              <a:t>one's own</a:t>
            </a:r>
            <a:r>
              <a:rPr lang="en-US" sz="2800" dirty="0" smtClean="0"/>
              <a:t> </a:t>
            </a:r>
            <a:r>
              <a:rPr lang="en-US" sz="2800" dirty="0" smtClean="0">
                <a:hlinkClick r:id="rId3" tooltip="Death"/>
              </a:rPr>
              <a:t>death</a:t>
            </a:r>
            <a:r>
              <a:rPr lang="en-US" sz="2800" dirty="0" smtClean="0"/>
              <a:t>.</a:t>
            </a:r>
            <a:r>
              <a:rPr lang="en-US" sz="2800" baseline="30000" dirty="0" smtClean="0">
                <a:hlinkClick r:id="rId4"/>
              </a:rPr>
              <a:t>[9]</a:t>
            </a:r>
            <a:r>
              <a:rPr lang="en-US" sz="2800" dirty="0" smtClean="0"/>
              <a:t> </a:t>
            </a:r>
            <a:r>
              <a:rPr lang="en-US" sz="2800" dirty="0" smtClean="0">
                <a:hlinkClick r:id="rId5" tooltip="Mental disorder"/>
              </a:rPr>
              <a:t>Mental disorders</a:t>
            </a:r>
            <a:r>
              <a:rPr lang="en-US" sz="2800" dirty="0" smtClean="0"/>
              <a:t>, including </a:t>
            </a:r>
            <a:r>
              <a:rPr lang="en-US" sz="2800" dirty="0" smtClean="0">
                <a:hlinkClick r:id="rId6" tooltip="Major depressive disorder"/>
              </a:rPr>
              <a:t>depression</a:t>
            </a:r>
            <a:r>
              <a:rPr lang="en-US" sz="2800" dirty="0" smtClean="0"/>
              <a:t>, </a:t>
            </a:r>
            <a:r>
              <a:rPr lang="en-US" sz="2800" dirty="0" smtClean="0">
                <a:hlinkClick r:id="rId7" tooltip="Bipolar disorder"/>
              </a:rPr>
              <a:t>bipolar disorder</a:t>
            </a:r>
            <a:r>
              <a:rPr lang="en-US" sz="2800" dirty="0" smtClean="0"/>
              <a:t>, </a:t>
            </a:r>
            <a:r>
              <a:rPr lang="en-US" sz="2800" dirty="0" smtClean="0">
                <a:hlinkClick r:id="rId8" tooltip="Schizophrenia"/>
              </a:rPr>
              <a:t>schizophrenia</a:t>
            </a:r>
            <a:r>
              <a:rPr lang="en-US" sz="2800" dirty="0" smtClean="0"/>
              <a:t>, </a:t>
            </a:r>
            <a:r>
              <a:rPr lang="en-US" sz="2800" dirty="0" smtClean="0">
                <a:hlinkClick r:id="rId9" tooltip="Personality disorder"/>
              </a:rPr>
              <a:t>personality disorders</a:t>
            </a:r>
            <a:r>
              <a:rPr lang="en-US" sz="2800" dirty="0" smtClean="0"/>
              <a:t>, </a:t>
            </a:r>
            <a:r>
              <a:rPr lang="en-US" sz="2800" dirty="0" smtClean="0">
                <a:hlinkClick r:id="rId10" tooltip="Anxiety disorder"/>
              </a:rPr>
              <a:t>anxiety disorders</a:t>
            </a:r>
            <a:r>
              <a:rPr lang="en-US" sz="2800" dirty="0" smtClean="0"/>
              <a:t>, and </a:t>
            </a:r>
            <a:r>
              <a:rPr lang="en-US" sz="2800" dirty="0" smtClean="0">
                <a:hlinkClick r:id="rId11" tooltip="Substance abuse"/>
              </a:rPr>
              <a:t>substance abuse</a:t>
            </a:r>
            <a:r>
              <a:rPr lang="en-US" sz="2800" dirty="0" smtClean="0"/>
              <a:t>—including </a:t>
            </a:r>
            <a:r>
              <a:rPr lang="en-US" sz="2800" dirty="0" smtClean="0">
                <a:hlinkClick r:id="rId12" tooltip="Alcoholism"/>
              </a:rPr>
              <a:t>alcoholism</a:t>
            </a:r>
            <a:r>
              <a:rPr lang="en-US" sz="2800" dirty="0" smtClean="0"/>
              <a:t> and the use of </a:t>
            </a:r>
            <a:r>
              <a:rPr lang="en-US" sz="2800" dirty="0" smtClean="0">
                <a:hlinkClick r:id="rId13" tooltip="Benzodiazepine"/>
              </a:rPr>
              <a:t>benzodiazepines</a:t>
            </a:r>
            <a:r>
              <a:rPr lang="en-US" sz="2800" dirty="0" smtClean="0"/>
              <a:t>—are risk factors.</a:t>
            </a:r>
            <a:r>
              <a:rPr lang="en-US" sz="2800" baseline="30000" dirty="0" smtClean="0">
                <a:hlinkClick r:id="rId4"/>
              </a:rPr>
              <a:t>[2]</a:t>
            </a:r>
            <a:r>
              <a:rPr lang="en-US" sz="2800" baseline="30000" dirty="0" smtClean="0">
                <a:hlinkClick r:id="rId4"/>
              </a:rPr>
              <a:t>[4]</a:t>
            </a:r>
            <a:r>
              <a:rPr lang="en-US" sz="2800" baseline="30000" dirty="0" smtClean="0">
                <a:hlinkClick r:id="rId4"/>
              </a:rPr>
              <a:t>[10]</a:t>
            </a:r>
            <a:endParaRPr lang="en-US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00px-Total_suicides_in_the_United_States_1981_20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9410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5" y="0"/>
            <a:ext cx="2470486" cy="1325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Suicide Statistics</a:t>
            </a:r>
            <a:endParaRPr lang="en-US" sz="4000" dirty="0"/>
          </a:p>
        </p:txBody>
      </p:sp>
      <p:pic>
        <p:nvPicPr>
          <p:cNvPr id="4" name="Content Placeholder 3" descr="unnam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347" y="0"/>
            <a:ext cx="8630653" cy="6858000"/>
          </a:xfr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588666"/>
            <a:ext cx="346130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most commonly used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Suicide methods"/>
              </a:rPr>
              <a:t>method of suicide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varies between countries, and is partly related to the availability of effective means.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[16]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Common methods of suicide include hanging,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Pesticide poisoning"/>
              </a:rPr>
              <a:t>pesticide poisoning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firearms.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[2]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[3]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Suicides resulted in 828,000 global deaths in 2015, an increase from 712,000 deaths in 1990.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[17]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[18]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This makes suicide the 10th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Leading cause of death"/>
              </a:rPr>
              <a:t>leading cause of death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worldwide.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[4]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[6]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Some Reasons Why People Attempt </a:t>
            </a:r>
            <a:r>
              <a:rPr lang="en-US" b="1" dirty="0" smtClean="0"/>
              <a:t>Suicide…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Some attempt suicide to fail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To Escape Problems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Some Don’t Feel They Belong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They Have No Hope Or Vision For A Brighter Future.</a:t>
            </a:r>
            <a:endParaRPr lang="en-US" sz="3600" dirty="0"/>
          </a:p>
        </p:txBody>
      </p:sp>
      <p:pic>
        <p:nvPicPr>
          <p:cNvPr id="5" name="Content Placeholder 4" descr="suicide_quote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4062" y="2310625"/>
            <a:ext cx="5033962" cy="302037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4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Identifying Emotions </a:t>
            </a:r>
            <a:r>
              <a:rPr lang="en-US" b="1" dirty="0" smtClean="0"/>
              <a:t>Associated With </a:t>
            </a:r>
            <a:r>
              <a:rPr lang="en-US" b="1" dirty="0" smtClean="0"/>
              <a:t>Suicide…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516" y="1825625"/>
            <a:ext cx="5567700" cy="43513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Depression</a:t>
            </a:r>
            <a:r>
              <a:rPr lang="en-US" sz="3600" b="1" dirty="0" smtClean="0"/>
              <a:t>.</a:t>
            </a:r>
          </a:p>
          <a:p>
            <a:pPr lvl="1"/>
            <a:r>
              <a:rPr lang="en-US" sz="3200" dirty="0" smtClean="0"/>
              <a:t>Elijah – 1 Kings 19:1-18</a:t>
            </a:r>
          </a:p>
          <a:p>
            <a:r>
              <a:rPr lang="en-US" sz="3600" b="1" dirty="0" smtClean="0"/>
              <a:t>Escape.</a:t>
            </a:r>
          </a:p>
          <a:p>
            <a:pPr lvl="1"/>
            <a:r>
              <a:rPr lang="en-US" sz="3200" dirty="0" smtClean="0"/>
              <a:t>Job </a:t>
            </a:r>
            <a:r>
              <a:rPr lang="en-US" sz="3200" dirty="0" smtClean="0"/>
              <a:t>(Job 3:11-26).</a:t>
            </a:r>
          </a:p>
          <a:p>
            <a:pPr lvl="1"/>
            <a:r>
              <a:rPr lang="en-US" sz="3200" dirty="0" smtClean="0"/>
              <a:t>Paul </a:t>
            </a:r>
            <a:r>
              <a:rPr lang="en-US" sz="3200" dirty="0" smtClean="0"/>
              <a:t>(Philippians 1:21-24).</a:t>
            </a:r>
            <a:endParaRPr lang="en-US" sz="6600" dirty="0" smtClean="0"/>
          </a:p>
          <a:p>
            <a:r>
              <a:rPr lang="en-US" sz="3600" b="1" dirty="0" smtClean="0"/>
              <a:t>Pride.</a:t>
            </a:r>
          </a:p>
          <a:p>
            <a:pPr lvl="1"/>
            <a:r>
              <a:rPr lang="nn-NO" sz="3200" dirty="0" smtClean="0"/>
              <a:t>King </a:t>
            </a:r>
            <a:r>
              <a:rPr lang="nn-NO" sz="3200" dirty="0" smtClean="0"/>
              <a:t>Saul (1 Samuel 31:3-5</a:t>
            </a:r>
            <a:r>
              <a:rPr lang="nn-NO" sz="3200" dirty="0" smtClean="0"/>
              <a:t>).</a:t>
            </a:r>
          </a:p>
          <a:p>
            <a:pPr lvl="1"/>
            <a:r>
              <a:rPr lang="fr-FR" sz="3200" dirty="0" err="1" smtClean="0"/>
              <a:t>Ahithophel</a:t>
            </a:r>
            <a:r>
              <a:rPr lang="fr-FR" sz="3200" dirty="0" smtClean="0"/>
              <a:t> </a:t>
            </a:r>
            <a:r>
              <a:rPr lang="fr-FR" sz="3200" dirty="0" smtClean="0"/>
              <a:t>(2 Samuel 17:23).</a:t>
            </a:r>
            <a:endParaRPr lang="en-US" sz="7200" dirty="0"/>
          </a:p>
        </p:txBody>
      </p:sp>
      <p:pic>
        <p:nvPicPr>
          <p:cNvPr id="8" name="Content Placeholder 7" descr="suicide-prevention-quot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2975" y="1975827"/>
            <a:ext cx="5033962" cy="421937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The Answer To Suicide?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473" y="1825625"/>
            <a:ext cx="7495673" cy="4351338"/>
          </a:xfrm>
        </p:spPr>
        <p:txBody>
          <a:bodyPr>
            <a:noAutofit/>
          </a:bodyPr>
          <a:lstStyle/>
          <a:p>
            <a:r>
              <a:rPr lang="en-US" sz="4800" dirty="0" smtClean="0"/>
              <a:t>Jesus is the Answer!</a:t>
            </a:r>
            <a:endParaRPr lang="en-US" sz="8800" dirty="0" smtClean="0"/>
          </a:p>
          <a:p>
            <a:pPr lvl="1"/>
            <a:r>
              <a:rPr lang="en-US" sz="3200" dirty="0" smtClean="0"/>
              <a:t>Notice how Jesus addresses the reasons people commit suicide.</a:t>
            </a:r>
          </a:p>
          <a:p>
            <a:pPr lvl="2"/>
            <a:r>
              <a:rPr lang="en-US" sz="2800" b="1" dirty="0" smtClean="0"/>
              <a:t>Attention</a:t>
            </a:r>
            <a:r>
              <a:rPr lang="en-US" sz="2800" dirty="0" smtClean="0"/>
              <a:t> </a:t>
            </a:r>
            <a:r>
              <a:rPr lang="en-US" sz="2800" dirty="0" smtClean="0"/>
              <a:t>- You have God’s attention (John 3:16).</a:t>
            </a:r>
          </a:p>
          <a:p>
            <a:pPr lvl="2"/>
            <a:r>
              <a:rPr lang="en-US" sz="2800" b="1" dirty="0" smtClean="0"/>
              <a:t>Escape</a:t>
            </a:r>
            <a:r>
              <a:rPr lang="en-US" sz="2800" dirty="0" smtClean="0"/>
              <a:t> </a:t>
            </a:r>
            <a:r>
              <a:rPr lang="en-US" sz="2800" dirty="0" smtClean="0"/>
              <a:t>- God will bear your burdens (1 Peter 5:7).</a:t>
            </a:r>
          </a:p>
          <a:p>
            <a:pPr lvl="2"/>
            <a:r>
              <a:rPr lang="en-US" sz="2800" b="1" dirty="0" smtClean="0"/>
              <a:t>Don’t </a:t>
            </a:r>
            <a:r>
              <a:rPr lang="en-US" sz="2800" b="1" dirty="0" smtClean="0"/>
              <a:t>belong </a:t>
            </a:r>
            <a:r>
              <a:rPr lang="en-US" sz="2800" dirty="0" smtClean="0"/>
              <a:t>- God will adopt you as a son (Galatians 4:5).</a:t>
            </a:r>
          </a:p>
          <a:p>
            <a:pPr lvl="2"/>
            <a:r>
              <a:rPr lang="en-US" sz="2800" b="1" dirty="0" smtClean="0"/>
              <a:t>No </a:t>
            </a:r>
            <a:r>
              <a:rPr lang="en-US" sz="2800" b="1" dirty="0" smtClean="0"/>
              <a:t>future </a:t>
            </a:r>
            <a:r>
              <a:rPr lang="en-US" sz="2800" dirty="0" smtClean="0"/>
              <a:t>- God has an inheritance for you (1 Peter 1:4).</a:t>
            </a:r>
            <a:endParaRPr lang="en-US" sz="6600" dirty="0" smtClean="0"/>
          </a:p>
        </p:txBody>
      </p:sp>
      <p:pic>
        <p:nvPicPr>
          <p:cNvPr id="7" name="Content Placeholder 6" descr="imagesETZ2ME3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26222" y="1785265"/>
            <a:ext cx="3672221" cy="3496593"/>
          </a:xfrm>
        </p:spPr>
      </p:pic>
      <p:sp>
        <p:nvSpPr>
          <p:cNvPr id="8" name="TextBox 7"/>
          <p:cNvSpPr txBox="1"/>
          <p:nvPr/>
        </p:nvSpPr>
        <p:spPr>
          <a:xfrm>
            <a:off x="8049126" y="5380672"/>
            <a:ext cx="347712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I know the plans I have for you, says the LORD, plans for welfare and not for evil, to give you a future and a hope. (Jeremiah 29:11 RSV)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3673</TotalTime>
  <Words>423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Depth</vt:lpstr>
      <vt:lpstr>Slide 1</vt:lpstr>
      <vt:lpstr>Job: Struggling through Suffering</vt:lpstr>
      <vt:lpstr>Robert Ingersoll, 19th Century Infidel</vt:lpstr>
      <vt:lpstr>Slide 4</vt:lpstr>
      <vt:lpstr>Slide 5</vt:lpstr>
      <vt:lpstr>Suicide Statistics</vt:lpstr>
      <vt:lpstr>Some Reasons Why People Attempt Suicide…</vt:lpstr>
      <vt:lpstr>Identifying Emotions Associated With Suicide…</vt:lpstr>
      <vt:lpstr>What Is The Answer To Suicide?</vt:lpstr>
      <vt:lpstr>Sources</vt:lpstr>
    </vt:vector>
  </TitlesOfParts>
  <Company>The Carlstar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Chris</dc:creator>
  <cp:lastModifiedBy>DELL</cp:lastModifiedBy>
  <cp:revision>22</cp:revision>
  <dcterms:created xsi:type="dcterms:W3CDTF">2020-01-10T02:20:20Z</dcterms:created>
  <dcterms:modified xsi:type="dcterms:W3CDTF">2020-02-16T22:10:15Z</dcterms:modified>
</cp:coreProperties>
</file>