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5" r:id="rId3"/>
    <p:sldId id="267" r:id="rId4"/>
    <p:sldId id="278" r:id="rId5"/>
    <p:sldId id="276" r:id="rId6"/>
    <p:sldId id="277" r:id="rId7"/>
    <p:sldId id="270"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9" d="100"/>
          <a:sy n="79" d="100"/>
        </p:scale>
        <p:origin x="-37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8EAA2F3-BB1A-454D-A8AA-3B0F246DD1A9}" type="datetimeFigureOut">
              <a:rPr lang="en-US" smtClean="0">
                <a:solidFill>
                  <a:prstClr val="white">
                    <a:tint val="95000"/>
                  </a:prstClr>
                </a:solidFill>
              </a:rPr>
              <a:pPr/>
              <a:t>3/4/2020</a:t>
            </a:fld>
            <a:endParaRPr lang="en-US">
              <a:solidFill>
                <a:prstClr val="white">
                  <a:tint val="95000"/>
                </a:prstClr>
              </a:solidFill>
            </a:endParaRPr>
          </a:p>
        </p:txBody>
      </p:sp>
      <p:sp>
        <p:nvSpPr>
          <p:cNvPr id="8" name="Footer Placeholder 7"/>
          <p:cNvSpPr>
            <a:spLocks noGrp="1"/>
          </p:cNvSpPr>
          <p:nvPr>
            <p:ph type="ftr" sz="quarter" idx="11"/>
          </p:nvPr>
        </p:nvSpPr>
        <p:spPr/>
        <p:txBody>
          <a:bodyPr/>
          <a:lstStyle/>
          <a:p>
            <a:endParaRPr lang="en-US">
              <a:solidFill>
                <a:prstClr val="white">
                  <a:tint val="95000"/>
                </a:prstClr>
              </a:solidFill>
            </a:endParaRPr>
          </a:p>
        </p:txBody>
      </p:sp>
      <p:sp>
        <p:nvSpPr>
          <p:cNvPr id="9" name="Slide Number Placeholder 8"/>
          <p:cNvSpPr>
            <a:spLocks noGrp="1"/>
          </p:cNvSpPr>
          <p:nvPr>
            <p:ph type="sldNum" sz="quarter" idx="12"/>
          </p:nvPr>
        </p:nvSpPr>
        <p:spPr/>
        <p:txBody>
          <a:bodyPr/>
          <a:lstStyle/>
          <a:p>
            <a:fld id="{17DE8F0B-76B8-4EE8-868D-D50428577D7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 xmlns:p14="http://schemas.microsoft.com/office/powerpoint/2010/main" val="259828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81301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3593782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76151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150629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252613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148552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104196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30694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396117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white">
                    <a:tint val="95000"/>
                  </a:prstClr>
                </a:solidFill>
              </a:rPr>
              <a:pPr/>
              <a:t>3/4/2020</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 xmlns:p14="http://schemas.microsoft.com/office/powerpoint/2010/main" val="346695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41768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79987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377125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303994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4365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19944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8EAA2F3-BB1A-454D-A8AA-3B0F246DD1A9}" type="datetimeFigureOut">
              <a:rPr lang="en-US" smtClean="0">
                <a:solidFill>
                  <a:prstClr val="black">
                    <a:tint val="95000"/>
                  </a:prstClr>
                </a:solidFill>
              </a:rPr>
              <a:pPr/>
              <a:t>3/4/2020</a:t>
            </a:fld>
            <a:endParaRPr lang="en-US">
              <a:solidFill>
                <a:prstClr val="black">
                  <a:tint val="9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 xmlns:p14="http://schemas.microsoft.com/office/powerpoint/2010/main" val="8703364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54390999"/>
      </p:ext>
    </p:extLst>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 y="-24"/>
            <a:ext cx="10515600" cy="1004888"/>
          </a:xfrm>
        </p:spPr>
        <p:txBody>
          <a:bodyPr/>
          <a:lstStyle/>
          <a:p>
            <a:r>
              <a:rPr lang="en-US" dirty="0" smtClean="0"/>
              <a:t>Jesus Teaching About Prayer…</a:t>
            </a:r>
            <a:endParaRPr lang="en-US" dirty="0"/>
          </a:p>
        </p:txBody>
      </p:sp>
      <p:sp>
        <p:nvSpPr>
          <p:cNvPr id="4" name="TextBox 3"/>
          <p:cNvSpPr txBox="1"/>
          <p:nvPr/>
        </p:nvSpPr>
        <p:spPr>
          <a:xfrm>
            <a:off x="0" y="1600199"/>
            <a:ext cx="12191999" cy="517064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000" dirty="0" smtClean="0"/>
              <a:t>And he told them a parable, to the effect that they </a:t>
            </a:r>
            <a:r>
              <a:rPr lang="en-US" sz="3000" b="1" dirty="0" smtClean="0"/>
              <a:t>ought always to pray and not lose heart. </a:t>
            </a:r>
            <a:r>
              <a:rPr lang="en-US" sz="3000" dirty="0" smtClean="0"/>
              <a:t>He said, "In a certain city there was a judge who neither feared God nor regarded man; and there was a widow in that city who kept coming to him and saying, 'Vindicate me against my adversary.' For a while he refused; but afterward he said to himself, 'Though I neither fear God nor regard man, yet because this widow bothers me, I will vindicate her, or she will wear me out by her continual coming.'" And the Lord said, "Hear what the unrighteous judge says. And will not God vindicate his elect, who cry to him day and night? Will he delay long over them? I tell you, he will vindicate them speedily. Nevertheless, when the Son of man comes, will he find faith on earth?" (Luke 18:1-8 RSV)</a:t>
            </a:r>
            <a:endParaRPr lang="en-US" sz="3000" dirty="0"/>
          </a:p>
        </p:txBody>
      </p:sp>
      <p:pic>
        <p:nvPicPr>
          <p:cNvPr id="5" name="Picture 4" descr="untitled.png"/>
          <p:cNvPicPr>
            <a:picLocks noChangeAspect="1"/>
          </p:cNvPicPr>
          <p:nvPr/>
        </p:nvPicPr>
        <p:blipFill>
          <a:blip r:embed="rId2"/>
          <a:stretch>
            <a:fillRect/>
          </a:stretch>
        </p:blipFill>
        <p:spPr>
          <a:xfrm>
            <a:off x="9697453" y="1"/>
            <a:ext cx="2494547" cy="1653992"/>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Types of Prayer</a:t>
            </a:r>
            <a:endParaRPr lang="en-US" sz="6000" dirty="0"/>
          </a:p>
        </p:txBody>
      </p:sp>
      <p:sp>
        <p:nvSpPr>
          <p:cNvPr id="3" name="Content Placeholder 2"/>
          <p:cNvSpPr>
            <a:spLocks noGrp="1"/>
          </p:cNvSpPr>
          <p:nvPr>
            <p:ph sz="half" idx="1"/>
          </p:nvPr>
        </p:nvSpPr>
        <p:spPr/>
        <p:txBody>
          <a:bodyPr>
            <a:normAutofit/>
          </a:bodyPr>
          <a:lstStyle/>
          <a:p>
            <a:r>
              <a:rPr lang="en-US" sz="4400" b="1" dirty="0" smtClean="0"/>
              <a:t>Praise &amp; Thanksgiving</a:t>
            </a:r>
          </a:p>
          <a:p>
            <a:r>
              <a:rPr lang="en-US" sz="4400" b="1" dirty="0" smtClean="0"/>
              <a:t>Confession</a:t>
            </a:r>
            <a:endParaRPr lang="en-US" sz="4400" b="1" dirty="0"/>
          </a:p>
          <a:p>
            <a:r>
              <a:rPr lang="en-US" sz="4400" b="1" dirty="0" smtClean="0"/>
              <a:t>Petition</a:t>
            </a:r>
          </a:p>
          <a:p>
            <a:r>
              <a:rPr lang="en-US" sz="4400" b="1" dirty="0" smtClean="0"/>
              <a:t>Intercession</a:t>
            </a:r>
            <a:endParaRPr lang="en-US" sz="4400" b="1" dirty="0"/>
          </a:p>
        </p:txBody>
      </p:sp>
      <p:pic>
        <p:nvPicPr>
          <p:cNvPr id="5" name="Content Placeholder 4"/>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385845" y="1825626"/>
            <a:ext cx="6392962" cy="3588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554532592"/>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ayer_of_intercession_600.jpg"/>
          <p:cNvPicPr>
            <a:picLocks noChangeAspect="1"/>
          </p:cNvPicPr>
          <p:nvPr/>
        </p:nvPicPr>
        <p:blipFill>
          <a:blip r:embed="rId2"/>
          <a:stretch>
            <a:fillRect/>
          </a:stretch>
        </p:blipFill>
        <p:spPr>
          <a:xfrm>
            <a:off x="5473148" y="0"/>
            <a:ext cx="6718851" cy="6858000"/>
          </a:xfrm>
          <a:prstGeom prst="rect">
            <a:avLst/>
          </a:prstGeom>
        </p:spPr>
      </p:pic>
      <p:pic>
        <p:nvPicPr>
          <p:cNvPr id="3" name="Picture 2" descr="after-this-manner-part-2-9-638.jpg"/>
          <p:cNvPicPr>
            <a:picLocks noChangeAspect="1"/>
          </p:cNvPicPr>
          <p:nvPr/>
        </p:nvPicPr>
        <p:blipFill>
          <a:blip r:embed="rId3"/>
          <a:stretch>
            <a:fillRect/>
          </a:stretch>
        </p:blipFill>
        <p:spPr>
          <a:xfrm>
            <a:off x="0" y="0"/>
            <a:ext cx="5473148" cy="6858000"/>
          </a:xfrm>
          <a:prstGeom prst="rect">
            <a:avLst/>
          </a:prstGeom>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77" y="1825624"/>
            <a:ext cx="4018548" cy="5032375"/>
          </a:xfrm>
        </p:spPr>
        <p:txBody>
          <a:bodyPr>
            <a:normAutofit fontScale="92500" lnSpcReduction="10000"/>
          </a:bodyPr>
          <a:lstStyle/>
          <a:p>
            <a:r>
              <a:rPr lang="en-US" b="1" i="1" dirty="0" smtClean="0"/>
              <a:t>Do we need God's help </a:t>
            </a:r>
            <a:r>
              <a:rPr lang="en-US" b="1" i="1" dirty="0" smtClean="0"/>
              <a:t>?</a:t>
            </a:r>
            <a:endParaRPr lang="en-US" b="1" i="1" dirty="0" smtClean="0"/>
          </a:p>
          <a:p>
            <a:r>
              <a:rPr lang="en-US" b="1" i="1" dirty="0" smtClean="0"/>
              <a:t>Intercession in the life of Paul.</a:t>
            </a:r>
          </a:p>
          <a:p>
            <a:pPr lvl="1"/>
            <a:r>
              <a:rPr lang="en-US" dirty="0" smtClean="0"/>
              <a:t>Consider </a:t>
            </a:r>
            <a:r>
              <a:rPr lang="en-US" dirty="0" smtClean="0"/>
              <a:t>the churches that Paul prayed for</a:t>
            </a:r>
            <a:r>
              <a:rPr lang="en-US" dirty="0" smtClean="0"/>
              <a:t>.</a:t>
            </a:r>
          </a:p>
          <a:p>
            <a:pPr lvl="1"/>
            <a:r>
              <a:rPr lang="en-US" dirty="0" smtClean="0"/>
              <a:t>Consider the individuals Paul prayed for</a:t>
            </a:r>
            <a:r>
              <a:rPr lang="en-US" dirty="0" smtClean="0"/>
              <a:t>.</a:t>
            </a:r>
          </a:p>
          <a:p>
            <a:r>
              <a:rPr lang="en-US" b="1" i="1" dirty="0" smtClean="0"/>
              <a:t>What our Intercession can do.</a:t>
            </a:r>
          </a:p>
          <a:p>
            <a:pPr lvl="1"/>
            <a:r>
              <a:rPr lang="en-US" dirty="0" smtClean="0"/>
              <a:t>In </a:t>
            </a:r>
            <a:r>
              <a:rPr lang="en-US" dirty="0" smtClean="0"/>
              <a:t>areas like this the fruit is not easily seen</a:t>
            </a:r>
            <a:r>
              <a:rPr lang="en-US" dirty="0" smtClean="0"/>
              <a:t>.</a:t>
            </a:r>
          </a:p>
          <a:p>
            <a:pPr lvl="1"/>
            <a:r>
              <a:rPr lang="en-US" dirty="0" smtClean="0"/>
              <a:t>What are the greatest needs in the Lord’s church today?</a:t>
            </a:r>
            <a:endParaRPr lang="en-US" dirty="0"/>
          </a:p>
        </p:txBody>
      </p:sp>
      <p:pic>
        <p:nvPicPr>
          <p:cNvPr id="5" name="Content Placeholder 4" descr="intercessory-prayer-example.jpg"/>
          <p:cNvPicPr>
            <a:picLocks noGrp="1" noChangeAspect="1"/>
          </p:cNvPicPr>
          <p:nvPr>
            <p:ph sz="half" idx="2"/>
          </p:nvPr>
        </p:nvPicPr>
        <p:blipFill>
          <a:blip r:embed="rId2"/>
          <a:stretch>
            <a:fillRect/>
          </a:stretch>
        </p:blipFill>
        <p:spPr>
          <a:xfrm>
            <a:off x="4462969" y="2335337"/>
            <a:ext cx="5033962" cy="3355975"/>
          </a:xfrm>
        </p:spPr>
      </p:pic>
      <p:sp>
        <p:nvSpPr>
          <p:cNvPr id="6" name="TextBox 5"/>
          <p:cNvSpPr txBox="1"/>
          <p:nvPr/>
        </p:nvSpPr>
        <p:spPr>
          <a:xfrm>
            <a:off x="9617243" y="1471910"/>
            <a:ext cx="2574757" cy="538609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b="1" u="sng" dirty="0" smtClean="0"/>
              <a:t>Key Passages:</a:t>
            </a:r>
          </a:p>
          <a:p>
            <a:r>
              <a:rPr lang="en-US" sz="2000" dirty="0" smtClean="0"/>
              <a:t>2 Corinthians 12:12</a:t>
            </a:r>
          </a:p>
          <a:p>
            <a:r>
              <a:rPr lang="en-US" sz="2000" dirty="0" smtClean="0"/>
              <a:t>2 Corinthians 1: 8-11</a:t>
            </a:r>
          </a:p>
          <a:p>
            <a:r>
              <a:rPr lang="en-US" sz="2000" dirty="0" smtClean="0"/>
              <a:t>Phil. 1:19</a:t>
            </a:r>
          </a:p>
          <a:p>
            <a:r>
              <a:rPr lang="en-US" sz="2000" dirty="0" smtClean="0"/>
              <a:t>Col. 4:2-4</a:t>
            </a:r>
          </a:p>
          <a:p>
            <a:r>
              <a:rPr lang="en-US" sz="2000" dirty="0" smtClean="0"/>
              <a:t>1 Thess. 5:25</a:t>
            </a:r>
          </a:p>
          <a:p>
            <a:r>
              <a:rPr lang="en-US" sz="2000" dirty="0" smtClean="0"/>
              <a:t>2 Thess. 3:1,2</a:t>
            </a:r>
          </a:p>
          <a:p>
            <a:r>
              <a:rPr lang="en-US" sz="2000" dirty="0" smtClean="0"/>
              <a:t>Heb. 13:18,19</a:t>
            </a:r>
          </a:p>
          <a:p>
            <a:r>
              <a:rPr lang="en-US" sz="2000" dirty="0" smtClean="0"/>
              <a:t>Rom. 1:9</a:t>
            </a:r>
          </a:p>
          <a:p>
            <a:r>
              <a:rPr lang="en-US" sz="2000" dirty="0" smtClean="0"/>
              <a:t>1 Cor. 1:4</a:t>
            </a:r>
          </a:p>
          <a:p>
            <a:r>
              <a:rPr lang="en-US" sz="2000" dirty="0" smtClean="0"/>
              <a:t>Phil. 1:3,4</a:t>
            </a:r>
          </a:p>
          <a:p>
            <a:r>
              <a:rPr lang="en-US" sz="2000" dirty="0" smtClean="0"/>
              <a:t>Col. 1:3,9-11</a:t>
            </a:r>
          </a:p>
          <a:p>
            <a:r>
              <a:rPr lang="en-US" sz="2000" dirty="0" smtClean="0"/>
              <a:t>1 Thess. 1:2</a:t>
            </a:r>
          </a:p>
          <a:p>
            <a:r>
              <a:rPr lang="en-US" sz="2000" dirty="0" smtClean="0"/>
              <a:t>2 Tim. 1:3</a:t>
            </a:r>
          </a:p>
          <a:p>
            <a:r>
              <a:rPr lang="en-US" sz="2000" dirty="0" smtClean="0"/>
              <a:t>Philemon  1:4</a:t>
            </a:r>
          </a:p>
          <a:p>
            <a:r>
              <a:rPr lang="en-US" sz="2000" dirty="0" smtClean="0"/>
              <a:t>Luke 5:5</a:t>
            </a:r>
          </a:p>
          <a:p>
            <a:r>
              <a:rPr lang="en-US" sz="2000" dirty="0" smtClean="0"/>
              <a:t>Phil. 1:9,10</a:t>
            </a:r>
          </a:p>
        </p:txBody>
      </p:sp>
      <p:pic>
        <p:nvPicPr>
          <p:cNvPr id="9" name="Picture 8" descr="c17790_df92bcb0bc1c4c66b22706c7e2fc13b0_mv2.jpg"/>
          <p:cNvPicPr>
            <a:picLocks noChangeAspect="1"/>
          </p:cNvPicPr>
          <p:nvPr/>
        </p:nvPicPr>
        <p:blipFill>
          <a:blip r:embed="rId3"/>
          <a:srcRect t="38158" b="41387"/>
          <a:stretch>
            <a:fillRect/>
          </a:stretch>
        </p:blipFill>
        <p:spPr>
          <a:xfrm>
            <a:off x="0" y="0"/>
            <a:ext cx="12192000" cy="1311442"/>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a:stretch>
            <a:fillRect/>
          </a:stretch>
        </p:blipFill>
        <p:spPr>
          <a:xfrm>
            <a:off x="0" y="0"/>
            <a:ext cx="12192000" cy="6858310"/>
          </a:xfrm>
          <a:prstGeom prst="rect">
            <a:avLst/>
          </a:prstGeom>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cstate="print">
            <a:extLst>
              <a:ext uri="{28A0092B-C50C-407E-A947-70E740481C1C}">
                <a14:useLocalDpi xmlns="" xmlns:a14="http://schemas.microsoft.com/office/drawing/2010/main" val="0"/>
              </a:ext>
            </a:extLst>
          </a:blip>
          <a:srcRect/>
          <a:stretch/>
        </p:blipFill>
        <p:spPr>
          <a:xfrm>
            <a:off x="4005331" y="1"/>
            <a:ext cx="8178088" cy="6850292"/>
          </a:xfrm>
        </p:spPr>
      </p:pic>
      <p:pic>
        <p:nvPicPr>
          <p:cNvPr id="7" name="Content Placeholder 6"/>
          <p:cNvPicPr>
            <a:picLocks noGrp="1" noChangeAspect="1"/>
          </p:cNvPicPr>
          <p:nvPr>
            <p:ph sz="half" idx="1"/>
          </p:nvPr>
        </p:nvPicPr>
        <p:blipFill>
          <a:blip r:embed="rId3">
            <a:extLst>
              <a:ext uri="{28A0092B-C50C-407E-A947-70E740481C1C}">
                <a14:useLocalDpi xmlns="" xmlns:a14="http://schemas.microsoft.com/office/drawing/2010/main" val="0"/>
              </a:ext>
            </a:extLst>
          </a:blip>
          <a:stretch>
            <a:fillRect/>
          </a:stretch>
        </p:blipFill>
        <p:spPr>
          <a:xfrm>
            <a:off x="-3313" y="0"/>
            <a:ext cx="4008644" cy="6858000"/>
          </a:xfrm>
          <a:prstGeom prst="rect">
            <a:avLst/>
          </a:prstGeom>
        </p:spPr>
      </p:pic>
    </p:spTree>
    <p:extLst>
      <p:ext uri="{BB962C8B-B14F-4D97-AF65-F5344CB8AC3E}">
        <p14:creationId xmlns="" xmlns:p14="http://schemas.microsoft.com/office/powerpoint/2010/main" val="14146070"/>
      </p:ext>
    </p:extLst>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Be Wise Small – Dee Bowman</a:t>
            </a:r>
          </a:p>
          <a:p>
            <a:r>
              <a:rPr lang="en-US" dirty="0" smtClean="0"/>
              <a:t>The Gospel of Matthew – Kenneth L. </a:t>
            </a:r>
            <a:r>
              <a:rPr lang="en-US" dirty="0" err="1" smtClean="0"/>
              <a:t>Chumbley</a:t>
            </a:r>
            <a:endParaRPr lang="en-US" dirty="0" smtClean="0"/>
          </a:p>
          <a:p>
            <a:r>
              <a:rPr lang="en-US" dirty="0" smtClean="0"/>
              <a:t>The Truth About Prayer – WVBS.org</a:t>
            </a:r>
          </a:p>
          <a:p>
            <a:r>
              <a:rPr lang="en-US" dirty="0" smtClean="0"/>
              <a:t>Outline From Matthew – Mark Copeland</a:t>
            </a:r>
          </a:p>
          <a:p>
            <a:r>
              <a:rPr lang="en-US" dirty="0" smtClean="0"/>
              <a:t>Prayer Series Outline from aubeacon.com</a:t>
            </a:r>
          </a:p>
          <a:p>
            <a:r>
              <a:rPr lang="en-US" dirty="0" smtClean="0"/>
              <a:t>Prayer Article by Greg Gwyn</a:t>
            </a:r>
          </a:p>
          <a:p>
            <a:endParaRPr lang="en-US" dirty="0"/>
          </a:p>
        </p:txBody>
      </p:sp>
    </p:spTree>
    <p:extLst>
      <p:ext uri="{BB962C8B-B14F-4D97-AF65-F5344CB8AC3E}">
        <p14:creationId xmlns="" xmlns:p14="http://schemas.microsoft.com/office/powerpoint/2010/main" val="4121884279"/>
      </p:ext>
    </p:extLst>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12416</TotalTime>
  <Words>339</Words>
  <Application>Microsoft Office PowerPoint</Application>
  <PresentationFormat>Custom</PresentationFormat>
  <Paragraphs>38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Depth</vt:lpstr>
      <vt:lpstr>Slide 1</vt:lpstr>
      <vt:lpstr>Jesus Teaching About Prayer…</vt:lpstr>
      <vt:lpstr>Types of Prayer</vt:lpstr>
      <vt:lpstr>Slide 4</vt:lpstr>
      <vt:lpstr>Slide 5</vt:lpstr>
      <vt:lpstr>Slide 6</vt:lpstr>
      <vt:lpstr>Slide 7</vt:lpstr>
      <vt:lpstr>Sources</vt:lpstr>
    </vt:vector>
  </TitlesOfParts>
  <Company>The Carlstar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Chris</dc:creator>
  <cp:lastModifiedBy>DELL</cp:lastModifiedBy>
  <cp:revision>36</cp:revision>
  <dcterms:created xsi:type="dcterms:W3CDTF">2020-01-10T02:20:20Z</dcterms:created>
  <dcterms:modified xsi:type="dcterms:W3CDTF">2020-03-08T17:20:09Z</dcterms:modified>
</cp:coreProperties>
</file>