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sldIdLst>
    <p:sldId id="256" r:id="rId2"/>
    <p:sldId id="257" r:id="rId3"/>
    <p:sldId id="259" r:id="rId4"/>
    <p:sldId id="260" r:id="rId5"/>
    <p:sldId id="258"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E17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78" d="100"/>
          <a:sy n="78" d="100"/>
        </p:scale>
        <p:origin x="1550"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762D828-6776-4B6F-A801-C1D69A228B35}" type="datetimeFigureOut">
              <a:rPr lang="en-US" smtClean="0"/>
              <a:t>10/23/2020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9FB5DE2-69A5-4B21-B2C9-3CB80DD60A91}" type="slidenum">
              <a:rPr lang="en-US" smtClean="0"/>
              <a:t>‹#›</a:t>
            </a:fld>
            <a:endParaRPr lang="en-US"/>
          </a:p>
        </p:txBody>
      </p:sp>
    </p:spTree>
    <p:extLst>
      <p:ext uri="{BB962C8B-B14F-4D97-AF65-F5344CB8AC3E}">
        <p14:creationId xmlns:p14="http://schemas.microsoft.com/office/powerpoint/2010/main" val="3562055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Ultimately, justice for all can be supplied by God alone.  Practically, He expects His people to stand for justice in this world while at the same time trusting Him to judge the world in righteousness.  </a:t>
            </a:r>
          </a:p>
        </p:txBody>
      </p:sp>
      <p:sp>
        <p:nvSpPr>
          <p:cNvPr id="4" name="Slide Number Placeholder 3"/>
          <p:cNvSpPr>
            <a:spLocks noGrp="1"/>
          </p:cNvSpPr>
          <p:nvPr>
            <p:ph type="sldNum" sz="quarter" idx="5"/>
          </p:nvPr>
        </p:nvSpPr>
        <p:spPr/>
        <p:txBody>
          <a:bodyPr/>
          <a:lstStyle/>
          <a:p>
            <a:fld id="{29FB5DE2-69A5-4B21-B2C9-3CB80DD60A91}" type="slidenum">
              <a:rPr lang="en-US" smtClean="0"/>
              <a:t>1</a:t>
            </a:fld>
            <a:endParaRPr lang="en-US"/>
          </a:p>
        </p:txBody>
      </p:sp>
    </p:spTree>
    <p:extLst>
      <p:ext uri="{BB962C8B-B14F-4D97-AF65-F5344CB8AC3E}">
        <p14:creationId xmlns:p14="http://schemas.microsoft.com/office/powerpoint/2010/main" val="27598681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88E7B93-5BE3-47E2-A89D-FF2C785B83D2}" type="datetimeFigureOut">
              <a:rPr lang="en-US" smtClean="0"/>
              <a:t>10/23/2020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57ABCA-E51B-4715-A751-9FC19C5A7F10}" type="slidenum">
              <a:rPr lang="en-US" smtClean="0"/>
              <a:t>‹#›</a:t>
            </a:fld>
            <a:endParaRPr lang="en-US"/>
          </a:p>
        </p:txBody>
      </p:sp>
    </p:spTree>
    <p:extLst>
      <p:ext uri="{BB962C8B-B14F-4D97-AF65-F5344CB8AC3E}">
        <p14:creationId xmlns:p14="http://schemas.microsoft.com/office/powerpoint/2010/main" val="26161263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88E7B93-5BE3-47E2-A89D-FF2C785B83D2}" type="datetimeFigureOut">
              <a:rPr lang="en-US" smtClean="0"/>
              <a:t>10/23/2020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57ABCA-E51B-4715-A751-9FC19C5A7F10}" type="slidenum">
              <a:rPr lang="en-US" smtClean="0"/>
              <a:t>‹#›</a:t>
            </a:fld>
            <a:endParaRPr lang="en-US"/>
          </a:p>
        </p:txBody>
      </p:sp>
    </p:spTree>
    <p:extLst>
      <p:ext uri="{BB962C8B-B14F-4D97-AF65-F5344CB8AC3E}">
        <p14:creationId xmlns:p14="http://schemas.microsoft.com/office/powerpoint/2010/main" val="34672223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88E7B93-5BE3-47E2-A89D-FF2C785B83D2}" type="datetimeFigureOut">
              <a:rPr lang="en-US" smtClean="0"/>
              <a:t>10/23/2020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57ABCA-E51B-4715-A751-9FC19C5A7F10}" type="slidenum">
              <a:rPr lang="en-US" smtClean="0"/>
              <a:t>‹#›</a:t>
            </a:fld>
            <a:endParaRPr lang="en-US"/>
          </a:p>
        </p:txBody>
      </p:sp>
    </p:spTree>
    <p:extLst>
      <p:ext uri="{BB962C8B-B14F-4D97-AF65-F5344CB8AC3E}">
        <p14:creationId xmlns:p14="http://schemas.microsoft.com/office/powerpoint/2010/main" val="26844685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88E7B93-5BE3-47E2-A89D-FF2C785B83D2}" type="datetimeFigureOut">
              <a:rPr lang="en-US" smtClean="0"/>
              <a:t>10/23/2020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57ABCA-E51B-4715-A751-9FC19C5A7F10}" type="slidenum">
              <a:rPr lang="en-US" smtClean="0"/>
              <a:t>‹#›</a:t>
            </a:fld>
            <a:endParaRPr lang="en-US"/>
          </a:p>
        </p:txBody>
      </p:sp>
    </p:spTree>
    <p:extLst>
      <p:ext uri="{BB962C8B-B14F-4D97-AF65-F5344CB8AC3E}">
        <p14:creationId xmlns:p14="http://schemas.microsoft.com/office/powerpoint/2010/main" val="32859603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88E7B93-5BE3-47E2-A89D-FF2C785B83D2}" type="datetimeFigureOut">
              <a:rPr lang="en-US" smtClean="0"/>
              <a:t>10/23/2020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57ABCA-E51B-4715-A751-9FC19C5A7F10}" type="slidenum">
              <a:rPr lang="en-US" smtClean="0"/>
              <a:t>‹#›</a:t>
            </a:fld>
            <a:endParaRPr lang="en-US"/>
          </a:p>
        </p:txBody>
      </p:sp>
    </p:spTree>
    <p:extLst>
      <p:ext uri="{BB962C8B-B14F-4D97-AF65-F5344CB8AC3E}">
        <p14:creationId xmlns:p14="http://schemas.microsoft.com/office/powerpoint/2010/main" val="16264818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88E7B93-5BE3-47E2-A89D-FF2C785B83D2}" type="datetimeFigureOut">
              <a:rPr lang="en-US" smtClean="0"/>
              <a:t>10/23/2020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57ABCA-E51B-4715-A751-9FC19C5A7F10}" type="slidenum">
              <a:rPr lang="en-US" smtClean="0"/>
              <a:t>‹#›</a:t>
            </a:fld>
            <a:endParaRPr lang="en-US"/>
          </a:p>
        </p:txBody>
      </p:sp>
    </p:spTree>
    <p:extLst>
      <p:ext uri="{BB962C8B-B14F-4D97-AF65-F5344CB8AC3E}">
        <p14:creationId xmlns:p14="http://schemas.microsoft.com/office/powerpoint/2010/main" val="27317559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88E7B93-5BE3-47E2-A89D-FF2C785B83D2}" type="datetimeFigureOut">
              <a:rPr lang="en-US" smtClean="0"/>
              <a:t>10/23/2020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557ABCA-E51B-4715-A751-9FC19C5A7F10}" type="slidenum">
              <a:rPr lang="en-US" smtClean="0"/>
              <a:t>‹#›</a:t>
            </a:fld>
            <a:endParaRPr lang="en-US"/>
          </a:p>
        </p:txBody>
      </p:sp>
    </p:spTree>
    <p:extLst>
      <p:ext uri="{BB962C8B-B14F-4D97-AF65-F5344CB8AC3E}">
        <p14:creationId xmlns:p14="http://schemas.microsoft.com/office/powerpoint/2010/main" val="28669643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88E7B93-5BE3-47E2-A89D-FF2C785B83D2}" type="datetimeFigureOut">
              <a:rPr lang="en-US" smtClean="0"/>
              <a:t>10/23/2020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557ABCA-E51B-4715-A751-9FC19C5A7F10}" type="slidenum">
              <a:rPr lang="en-US" smtClean="0"/>
              <a:t>‹#›</a:t>
            </a:fld>
            <a:endParaRPr lang="en-US"/>
          </a:p>
        </p:txBody>
      </p:sp>
    </p:spTree>
    <p:extLst>
      <p:ext uri="{BB962C8B-B14F-4D97-AF65-F5344CB8AC3E}">
        <p14:creationId xmlns:p14="http://schemas.microsoft.com/office/powerpoint/2010/main" val="35705187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8E7B93-5BE3-47E2-A89D-FF2C785B83D2}" type="datetimeFigureOut">
              <a:rPr lang="en-US" smtClean="0"/>
              <a:t>10/23/2020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557ABCA-E51B-4715-A751-9FC19C5A7F10}" type="slidenum">
              <a:rPr lang="en-US" smtClean="0"/>
              <a:t>‹#›</a:t>
            </a:fld>
            <a:endParaRPr lang="en-US"/>
          </a:p>
        </p:txBody>
      </p:sp>
    </p:spTree>
    <p:extLst>
      <p:ext uri="{BB962C8B-B14F-4D97-AF65-F5344CB8AC3E}">
        <p14:creationId xmlns:p14="http://schemas.microsoft.com/office/powerpoint/2010/main" val="13205796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88E7B93-5BE3-47E2-A89D-FF2C785B83D2}" type="datetimeFigureOut">
              <a:rPr lang="en-US" smtClean="0"/>
              <a:t>10/23/2020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57ABCA-E51B-4715-A751-9FC19C5A7F10}" type="slidenum">
              <a:rPr lang="en-US" smtClean="0"/>
              <a:t>‹#›</a:t>
            </a:fld>
            <a:endParaRPr lang="en-US"/>
          </a:p>
        </p:txBody>
      </p:sp>
    </p:spTree>
    <p:extLst>
      <p:ext uri="{BB962C8B-B14F-4D97-AF65-F5344CB8AC3E}">
        <p14:creationId xmlns:p14="http://schemas.microsoft.com/office/powerpoint/2010/main" val="7689898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88E7B93-5BE3-47E2-A89D-FF2C785B83D2}" type="datetimeFigureOut">
              <a:rPr lang="en-US" smtClean="0"/>
              <a:t>10/23/2020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57ABCA-E51B-4715-A751-9FC19C5A7F10}" type="slidenum">
              <a:rPr lang="en-US" smtClean="0"/>
              <a:t>‹#›</a:t>
            </a:fld>
            <a:endParaRPr lang="en-US"/>
          </a:p>
        </p:txBody>
      </p:sp>
    </p:spTree>
    <p:extLst>
      <p:ext uri="{BB962C8B-B14F-4D97-AF65-F5344CB8AC3E}">
        <p14:creationId xmlns:p14="http://schemas.microsoft.com/office/powerpoint/2010/main" val="32564235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8E7B93-5BE3-47E2-A89D-FF2C785B83D2}" type="datetimeFigureOut">
              <a:rPr lang="en-US" smtClean="0"/>
              <a:t>10/23/2020</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57ABCA-E51B-4715-A751-9FC19C5A7F10}" type="slidenum">
              <a:rPr lang="en-US" smtClean="0"/>
              <a:t>‹#›</a:t>
            </a:fld>
            <a:endParaRPr lang="en-US"/>
          </a:p>
        </p:txBody>
      </p:sp>
    </p:spTree>
    <p:extLst>
      <p:ext uri="{BB962C8B-B14F-4D97-AF65-F5344CB8AC3E}">
        <p14:creationId xmlns:p14="http://schemas.microsoft.com/office/powerpoint/2010/main" val="25390915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Justitia, Goddess, Goddess Of Justice, Goddess Of Truth">
            <a:extLst>
              <a:ext uri="{FF2B5EF4-FFF2-40B4-BE49-F238E27FC236}">
                <a16:creationId xmlns:a16="http://schemas.microsoft.com/office/drawing/2014/main" id="{6C3C70ED-7711-4556-992B-3975A1B8A9B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39143" y="-340179"/>
            <a:ext cx="10797268" cy="7198179"/>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DD425201-84E1-42B4-9400-5ABF532FF6C1}"/>
              </a:ext>
            </a:extLst>
          </p:cNvPr>
          <p:cNvSpPr>
            <a:spLocks noGrp="1"/>
          </p:cNvSpPr>
          <p:nvPr>
            <p:ph type="ctrTitle"/>
          </p:nvPr>
        </p:nvSpPr>
        <p:spPr>
          <a:xfrm>
            <a:off x="4674637" y="625151"/>
            <a:ext cx="4469363" cy="4525347"/>
          </a:xfrm>
        </p:spPr>
        <p:txBody>
          <a:bodyPr>
            <a:normAutofit/>
          </a:bodyPr>
          <a:lstStyle/>
          <a:p>
            <a:pPr algn="l" defTabSz="690563">
              <a:tabLst>
                <a:tab pos="512763" algn="l"/>
              </a:tabLst>
            </a:pPr>
            <a:r>
              <a:rPr lang="en-US" sz="9600" dirty="0">
                <a:solidFill>
                  <a:srgbClr val="2E1700"/>
                </a:solidFill>
                <a:effectLst>
                  <a:outerShdw blurRad="38100" dist="38100" dir="2700000" algn="tl">
                    <a:srgbClr val="000000">
                      <a:alpha val="43137"/>
                    </a:srgbClr>
                  </a:outerShdw>
                </a:effectLst>
                <a:latin typeface="Bodoni MT Condensed" panose="02070606080606020203" pitchFamily="18" charset="0"/>
              </a:rPr>
              <a:t>“And  	    	 		Justice 	 	For All”</a:t>
            </a:r>
          </a:p>
        </p:txBody>
      </p:sp>
      <p:sp>
        <p:nvSpPr>
          <p:cNvPr id="3" name="Subtitle 2">
            <a:extLst>
              <a:ext uri="{FF2B5EF4-FFF2-40B4-BE49-F238E27FC236}">
                <a16:creationId xmlns:a16="http://schemas.microsoft.com/office/drawing/2014/main" id="{B95B69A5-4E7A-4341-8940-30B2399DE39E}"/>
              </a:ext>
            </a:extLst>
          </p:cNvPr>
          <p:cNvSpPr>
            <a:spLocks noGrp="1"/>
          </p:cNvSpPr>
          <p:nvPr>
            <p:ph type="subTitle" idx="1"/>
          </p:nvPr>
        </p:nvSpPr>
        <p:spPr>
          <a:xfrm>
            <a:off x="5850293" y="6279502"/>
            <a:ext cx="3096403" cy="414079"/>
          </a:xfrm>
        </p:spPr>
        <p:txBody>
          <a:bodyPr>
            <a:normAutofit fontScale="92500" lnSpcReduction="10000"/>
          </a:bodyPr>
          <a:lstStyle/>
          <a:p>
            <a:pPr algn="r"/>
            <a:r>
              <a:rPr lang="en-US" sz="2800" dirty="0">
                <a:solidFill>
                  <a:srgbClr val="2E1700"/>
                </a:solidFill>
                <a:latin typeface="Bodoni MT Condensed" panose="02070606080606020203" pitchFamily="18" charset="0"/>
              </a:rPr>
              <a:t>Psalm 9:7-10</a:t>
            </a:r>
          </a:p>
          <a:p>
            <a:endParaRPr lang="en-US" dirty="0"/>
          </a:p>
        </p:txBody>
      </p:sp>
    </p:spTree>
    <p:extLst>
      <p:ext uri="{BB962C8B-B14F-4D97-AF65-F5344CB8AC3E}">
        <p14:creationId xmlns:p14="http://schemas.microsoft.com/office/powerpoint/2010/main" val="11530679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Justitia, Goddess, Goddess Of Justice, Goddess Of Truth">
            <a:extLst>
              <a:ext uri="{FF2B5EF4-FFF2-40B4-BE49-F238E27FC236}">
                <a16:creationId xmlns:a16="http://schemas.microsoft.com/office/drawing/2014/main" id="{837D4C85-2805-4ECD-9145-D777866FBDC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39143" y="879021"/>
            <a:ext cx="8968468" cy="5978979"/>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4877C50D-E2BA-4F0F-BA87-04DE2EECDA03}"/>
              </a:ext>
            </a:extLst>
          </p:cNvPr>
          <p:cNvSpPr>
            <a:spLocks noGrp="1"/>
          </p:cNvSpPr>
          <p:nvPr>
            <p:ph type="title"/>
          </p:nvPr>
        </p:nvSpPr>
        <p:spPr>
          <a:xfrm>
            <a:off x="628650" y="473074"/>
            <a:ext cx="7886700" cy="1325563"/>
          </a:xfrm>
        </p:spPr>
        <p:txBody>
          <a:bodyPr>
            <a:normAutofit/>
          </a:bodyPr>
          <a:lstStyle/>
          <a:p>
            <a:pPr algn="ctr"/>
            <a:r>
              <a:rPr lang="en-US" sz="6600" dirty="0">
                <a:solidFill>
                  <a:srgbClr val="2E1700"/>
                </a:solidFill>
                <a:latin typeface="Bodoni MT Condensed" panose="02070606080606020203" pitchFamily="18" charset="0"/>
              </a:rPr>
              <a:t>Justice and the Golden Rule</a:t>
            </a:r>
          </a:p>
        </p:txBody>
      </p:sp>
      <p:sp>
        <p:nvSpPr>
          <p:cNvPr id="3" name="Content Placeholder 2">
            <a:extLst>
              <a:ext uri="{FF2B5EF4-FFF2-40B4-BE49-F238E27FC236}">
                <a16:creationId xmlns:a16="http://schemas.microsoft.com/office/drawing/2014/main" id="{4C3776D6-3581-41A2-8BEA-C4CB3B41BB2D}"/>
              </a:ext>
            </a:extLst>
          </p:cNvPr>
          <p:cNvSpPr>
            <a:spLocks noGrp="1"/>
          </p:cNvSpPr>
          <p:nvPr>
            <p:ph idx="1"/>
          </p:nvPr>
        </p:nvSpPr>
        <p:spPr>
          <a:xfrm>
            <a:off x="3647209" y="2098675"/>
            <a:ext cx="4556413" cy="4351338"/>
          </a:xfrm>
        </p:spPr>
        <p:txBody>
          <a:bodyPr>
            <a:normAutofit/>
          </a:bodyPr>
          <a:lstStyle/>
          <a:p>
            <a:r>
              <a:rPr lang="en-US" sz="3200" b="1" dirty="0">
                <a:latin typeface="+mj-lt"/>
              </a:rPr>
              <a:t>Justice will elude us until we’ve put ourselves in the other person’s shoes</a:t>
            </a:r>
            <a:endParaRPr lang="en-US" sz="3200" dirty="0">
              <a:latin typeface="+mj-lt"/>
            </a:endParaRPr>
          </a:p>
          <a:p>
            <a:pPr lvl="1"/>
            <a:r>
              <a:rPr lang="en-US" sz="2800" dirty="0">
                <a:latin typeface="+mj-lt"/>
              </a:rPr>
              <a:t>Matthew 7:12</a:t>
            </a:r>
          </a:p>
          <a:p>
            <a:pPr lvl="1"/>
            <a:r>
              <a:rPr lang="en-US" sz="2800" dirty="0">
                <a:latin typeface="+mj-lt"/>
              </a:rPr>
              <a:t>Romans 13:10 </a:t>
            </a:r>
          </a:p>
          <a:p>
            <a:pPr lvl="1"/>
            <a:r>
              <a:rPr lang="en-US" sz="2800" dirty="0">
                <a:latin typeface="+mj-lt"/>
              </a:rPr>
              <a:t>Philippians 2:4</a:t>
            </a:r>
          </a:p>
        </p:txBody>
      </p:sp>
    </p:spTree>
    <p:extLst>
      <p:ext uri="{BB962C8B-B14F-4D97-AF65-F5344CB8AC3E}">
        <p14:creationId xmlns:p14="http://schemas.microsoft.com/office/powerpoint/2010/main" val="1400908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Justitia, Goddess, Goddess Of Justice, Goddess Of Truth">
            <a:extLst>
              <a:ext uri="{FF2B5EF4-FFF2-40B4-BE49-F238E27FC236}">
                <a16:creationId xmlns:a16="http://schemas.microsoft.com/office/drawing/2014/main" id="{837D4C85-2805-4ECD-9145-D777866FBDC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10618" y="586920"/>
            <a:ext cx="9406618" cy="6271079"/>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4877C50D-E2BA-4F0F-BA87-04DE2EECDA03}"/>
              </a:ext>
            </a:extLst>
          </p:cNvPr>
          <p:cNvSpPr>
            <a:spLocks noGrp="1"/>
          </p:cNvSpPr>
          <p:nvPr>
            <p:ph type="title"/>
          </p:nvPr>
        </p:nvSpPr>
        <p:spPr>
          <a:xfrm>
            <a:off x="628649" y="160336"/>
            <a:ext cx="7886700" cy="1325563"/>
          </a:xfrm>
        </p:spPr>
        <p:txBody>
          <a:bodyPr>
            <a:normAutofit/>
          </a:bodyPr>
          <a:lstStyle/>
          <a:p>
            <a:pPr algn="ctr"/>
            <a:r>
              <a:rPr lang="en-US" sz="6600" dirty="0">
                <a:solidFill>
                  <a:srgbClr val="2E1700"/>
                </a:solidFill>
                <a:latin typeface="Bodoni MT Condensed" panose="02070606080606020203" pitchFamily="18" charset="0"/>
              </a:rPr>
              <a:t>God’s Justice Isn’t Blind</a:t>
            </a:r>
          </a:p>
        </p:txBody>
      </p:sp>
      <p:sp>
        <p:nvSpPr>
          <p:cNvPr id="3" name="Content Placeholder 2">
            <a:extLst>
              <a:ext uri="{FF2B5EF4-FFF2-40B4-BE49-F238E27FC236}">
                <a16:creationId xmlns:a16="http://schemas.microsoft.com/office/drawing/2014/main" id="{4C3776D6-3581-41A2-8BEA-C4CB3B41BB2D}"/>
              </a:ext>
            </a:extLst>
          </p:cNvPr>
          <p:cNvSpPr>
            <a:spLocks noGrp="1"/>
          </p:cNvSpPr>
          <p:nvPr>
            <p:ph idx="1"/>
          </p:nvPr>
        </p:nvSpPr>
        <p:spPr>
          <a:xfrm>
            <a:off x="3219450" y="1485900"/>
            <a:ext cx="5924550" cy="5372099"/>
          </a:xfrm>
        </p:spPr>
        <p:txBody>
          <a:bodyPr>
            <a:normAutofit lnSpcReduction="10000"/>
          </a:bodyPr>
          <a:lstStyle/>
          <a:p>
            <a:r>
              <a:rPr lang="en-US" sz="3200" b="1" dirty="0">
                <a:latin typeface="+mj-lt"/>
              </a:rPr>
              <a:t>God sees all </a:t>
            </a:r>
            <a:r>
              <a:rPr lang="en-US" sz="3200" dirty="0">
                <a:latin typeface="+mj-lt"/>
              </a:rPr>
              <a:t>(Hebrews 4:12-13)</a:t>
            </a:r>
          </a:p>
          <a:p>
            <a:r>
              <a:rPr lang="en-US" sz="3200" b="1" dirty="0">
                <a:latin typeface="+mj-lt"/>
              </a:rPr>
              <a:t>We will give an account for…</a:t>
            </a:r>
          </a:p>
          <a:p>
            <a:pPr lvl="1"/>
            <a:r>
              <a:rPr lang="en-US" sz="2800" i="1" dirty="0">
                <a:latin typeface="+mj-lt"/>
              </a:rPr>
              <a:t>Thoughts (Ecclesiastes 12:14)</a:t>
            </a:r>
          </a:p>
          <a:p>
            <a:pPr lvl="1"/>
            <a:r>
              <a:rPr lang="en-US" sz="2800" i="1" dirty="0">
                <a:latin typeface="+mj-lt"/>
              </a:rPr>
              <a:t>Words (Matthew 12:36)</a:t>
            </a:r>
          </a:p>
          <a:p>
            <a:pPr lvl="1"/>
            <a:r>
              <a:rPr lang="en-US" sz="2800" i="1" dirty="0">
                <a:latin typeface="+mj-lt"/>
              </a:rPr>
              <a:t>Deeds (2 Cor. 5:10; Rom. 2:6-10)</a:t>
            </a:r>
          </a:p>
          <a:p>
            <a:r>
              <a:rPr lang="en-US" sz="3200" b="1" dirty="0">
                <a:latin typeface="+mj-lt"/>
              </a:rPr>
              <a:t>God weighs our hearts                 </a:t>
            </a:r>
            <a:r>
              <a:rPr lang="en-US" sz="3200" dirty="0">
                <a:latin typeface="+mj-lt"/>
              </a:rPr>
              <a:t>(Proverbs 21:2; 24:12)</a:t>
            </a:r>
          </a:p>
          <a:p>
            <a:r>
              <a:rPr lang="en-US" sz="3200" b="1" dirty="0">
                <a:latin typeface="+mj-lt"/>
              </a:rPr>
              <a:t>God’s standard of judgment is perfect </a:t>
            </a:r>
            <a:r>
              <a:rPr lang="en-US" sz="3200" dirty="0">
                <a:latin typeface="+mj-lt"/>
              </a:rPr>
              <a:t>(Job 31:6; Romans 2:16; Acts 17:31; John 12:48)</a:t>
            </a:r>
          </a:p>
          <a:p>
            <a:r>
              <a:rPr lang="en-US" sz="3200" b="1" dirty="0">
                <a:latin typeface="+mj-lt"/>
              </a:rPr>
              <a:t>God’s Justice will settle every issue </a:t>
            </a:r>
            <a:r>
              <a:rPr lang="en-US" sz="3200" dirty="0">
                <a:latin typeface="+mj-lt"/>
              </a:rPr>
              <a:t>(Isaiah 40:4, 23; Ps. 89:14)</a:t>
            </a:r>
          </a:p>
        </p:txBody>
      </p:sp>
    </p:spTree>
    <p:extLst>
      <p:ext uri="{BB962C8B-B14F-4D97-AF65-F5344CB8AC3E}">
        <p14:creationId xmlns:p14="http://schemas.microsoft.com/office/powerpoint/2010/main" val="3404155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fade">
                                      <p:cBhvr>
                                        <p:cTn id="29" dur="1000"/>
                                        <p:tgtEl>
                                          <p:spTgt spid="3">
                                            <p:txEl>
                                              <p:pRg st="4" end="4"/>
                                            </p:txEl>
                                          </p:spTgt>
                                        </p:tgtEl>
                                      </p:cBhvr>
                                    </p:animEffect>
                                    <p:anim calcmode="lin" valueType="num">
                                      <p:cBhvr>
                                        <p:cTn id="3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grpId="0" nodeType="click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fade">
                                      <p:cBhvr>
                                        <p:cTn id="36" dur="1000"/>
                                        <p:tgtEl>
                                          <p:spTgt spid="3">
                                            <p:txEl>
                                              <p:pRg st="5" end="5"/>
                                            </p:txEl>
                                          </p:spTgt>
                                        </p:tgtEl>
                                      </p:cBhvr>
                                    </p:animEffect>
                                    <p:anim calcmode="lin" valueType="num">
                                      <p:cBhvr>
                                        <p:cTn id="3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Effect transition="in" filter="fade">
                                      <p:cBhvr>
                                        <p:cTn id="43" dur="1000"/>
                                        <p:tgtEl>
                                          <p:spTgt spid="3">
                                            <p:txEl>
                                              <p:pRg st="6" end="6"/>
                                            </p:txEl>
                                          </p:spTgt>
                                        </p:tgtEl>
                                      </p:cBhvr>
                                    </p:animEffect>
                                    <p:anim calcmode="lin" valueType="num">
                                      <p:cBhvr>
                                        <p:cTn id="44"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42" presetClass="entr" presetSubtype="0" fill="hold" grpId="0" nodeType="clickEffect">
                                  <p:stCondLst>
                                    <p:cond delay="0"/>
                                  </p:stCondLst>
                                  <p:childTnLst>
                                    <p:set>
                                      <p:cBhvr>
                                        <p:cTn id="49" dur="1" fill="hold">
                                          <p:stCondLst>
                                            <p:cond delay="0"/>
                                          </p:stCondLst>
                                        </p:cTn>
                                        <p:tgtEl>
                                          <p:spTgt spid="3">
                                            <p:txEl>
                                              <p:pRg st="7" end="7"/>
                                            </p:txEl>
                                          </p:spTgt>
                                        </p:tgtEl>
                                        <p:attrNameLst>
                                          <p:attrName>style.visibility</p:attrName>
                                        </p:attrNameLst>
                                      </p:cBhvr>
                                      <p:to>
                                        <p:strVal val="visible"/>
                                      </p:to>
                                    </p:set>
                                    <p:animEffect transition="in" filter="fade">
                                      <p:cBhvr>
                                        <p:cTn id="50" dur="1000"/>
                                        <p:tgtEl>
                                          <p:spTgt spid="3">
                                            <p:txEl>
                                              <p:pRg st="7" end="7"/>
                                            </p:txEl>
                                          </p:spTgt>
                                        </p:tgtEl>
                                      </p:cBhvr>
                                    </p:animEffect>
                                    <p:anim calcmode="lin" valueType="num">
                                      <p:cBhvr>
                                        <p:cTn id="51"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2"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77C50D-E2BA-4F0F-BA87-04DE2EECDA03}"/>
              </a:ext>
            </a:extLst>
          </p:cNvPr>
          <p:cNvSpPr>
            <a:spLocks noGrp="1"/>
          </p:cNvSpPr>
          <p:nvPr>
            <p:ph type="title"/>
          </p:nvPr>
        </p:nvSpPr>
        <p:spPr>
          <a:xfrm>
            <a:off x="1521618" y="-1"/>
            <a:ext cx="6100763" cy="2223655"/>
          </a:xfrm>
        </p:spPr>
        <p:txBody>
          <a:bodyPr>
            <a:normAutofit/>
          </a:bodyPr>
          <a:lstStyle/>
          <a:p>
            <a:pPr algn="ctr"/>
            <a:r>
              <a:rPr lang="en-US" sz="6600" dirty="0">
                <a:solidFill>
                  <a:srgbClr val="2E1700"/>
                </a:solidFill>
                <a:latin typeface="Bodoni MT Condensed" panose="02070606080606020203" pitchFamily="18" charset="0"/>
              </a:rPr>
              <a:t>The Lord Expects us to     Stand for Justice</a:t>
            </a:r>
          </a:p>
        </p:txBody>
      </p:sp>
      <p:sp>
        <p:nvSpPr>
          <p:cNvPr id="3" name="Content Placeholder 2">
            <a:extLst>
              <a:ext uri="{FF2B5EF4-FFF2-40B4-BE49-F238E27FC236}">
                <a16:creationId xmlns:a16="http://schemas.microsoft.com/office/drawing/2014/main" id="{4C3776D6-3581-41A2-8BEA-C4CB3B41BB2D}"/>
              </a:ext>
            </a:extLst>
          </p:cNvPr>
          <p:cNvSpPr>
            <a:spLocks noGrp="1"/>
          </p:cNvSpPr>
          <p:nvPr>
            <p:ph idx="1"/>
          </p:nvPr>
        </p:nvSpPr>
        <p:spPr>
          <a:xfrm>
            <a:off x="477982" y="2223655"/>
            <a:ext cx="8580293" cy="4862944"/>
          </a:xfrm>
        </p:spPr>
        <p:txBody>
          <a:bodyPr>
            <a:normAutofit/>
          </a:bodyPr>
          <a:lstStyle/>
          <a:p>
            <a:r>
              <a:rPr lang="en-US" sz="3500" b="1" dirty="0">
                <a:latin typeface="+mj-lt"/>
              </a:rPr>
              <a:t>Justice should characterize our personal interactions </a:t>
            </a:r>
            <a:r>
              <a:rPr lang="en-US" sz="3200" dirty="0">
                <a:latin typeface="+mj-lt"/>
              </a:rPr>
              <a:t>(Zech. 7:9-10; Proverbs 31:9;    Psalm 37:30-31; Micah 6:8; Matthew 5:13-14).</a:t>
            </a:r>
          </a:p>
          <a:p>
            <a:r>
              <a:rPr lang="en-US" sz="3500" b="1" dirty="0">
                <a:latin typeface="+mj-lt"/>
              </a:rPr>
              <a:t>We must not allow ourselves to be pressured to approve of injustice </a:t>
            </a:r>
            <a:r>
              <a:rPr lang="en-US" sz="3200" dirty="0">
                <a:latin typeface="+mj-lt"/>
              </a:rPr>
              <a:t>(Exo. 23:2; Deut. 16:19).</a:t>
            </a:r>
            <a:endParaRPr lang="en-US" sz="2800" i="1" dirty="0">
              <a:latin typeface="+mj-lt"/>
            </a:endParaRPr>
          </a:p>
          <a:p>
            <a:r>
              <a:rPr lang="en-US" sz="3500" b="1" dirty="0">
                <a:latin typeface="+mj-lt"/>
              </a:rPr>
              <a:t>We must not pervert the purpose and work of the church for a human cause </a:t>
            </a:r>
            <a:r>
              <a:rPr lang="en-US" sz="3200" dirty="0">
                <a:latin typeface="+mj-lt"/>
              </a:rPr>
              <a:t>(John 2:13-17; Leviticus 5:7; 1 Corinthians 3:17).</a:t>
            </a:r>
          </a:p>
        </p:txBody>
      </p:sp>
    </p:spTree>
    <p:extLst>
      <p:ext uri="{BB962C8B-B14F-4D97-AF65-F5344CB8AC3E}">
        <p14:creationId xmlns:p14="http://schemas.microsoft.com/office/powerpoint/2010/main" val="18661973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77C50D-E2BA-4F0F-BA87-04DE2EECDA03}"/>
              </a:ext>
            </a:extLst>
          </p:cNvPr>
          <p:cNvSpPr>
            <a:spLocks noGrp="1"/>
          </p:cNvSpPr>
          <p:nvPr>
            <p:ph type="title"/>
          </p:nvPr>
        </p:nvSpPr>
        <p:spPr>
          <a:xfrm>
            <a:off x="1876424" y="318473"/>
            <a:ext cx="5391149" cy="1325563"/>
          </a:xfrm>
        </p:spPr>
        <p:txBody>
          <a:bodyPr>
            <a:normAutofit/>
          </a:bodyPr>
          <a:lstStyle/>
          <a:p>
            <a:pPr algn="ctr"/>
            <a:r>
              <a:rPr lang="en-US" sz="6600" dirty="0">
                <a:solidFill>
                  <a:srgbClr val="2E1700"/>
                </a:solidFill>
                <a:latin typeface="Bodoni MT Condensed" panose="02070606080606020203" pitchFamily="18" charset="0"/>
              </a:rPr>
              <a:t>Psalm 9:7-10 </a:t>
            </a:r>
          </a:p>
        </p:txBody>
      </p:sp>
      <p:sp>
        <p:nvSpPr>
          <p:cNvPr id="3" name="Content Placeholder 2">
            <a:extLst>
              <a:ext uri="{FF2B5EF4-FFF2-40B4-BE49-F238E27FC236}">
                <a16:creationId xmlns:a16="http://schemas.microsoft.com/office/drawing/2014/main" id="{4C3776D6-3581-41A2-8BEA-C4CB3B41BB2D}"/>
              </a:ext>
            </a:extLst>
          </p:cNvPr>
          <p:cNvSpPr>
            <a:spLocks noGrp="1"/>
          </p:cNvSpPr>
          <p:nvPr>
            <p:ph idx="1"/>
          </p:nvPr>
        </p:nvSpPr>
        <p:spPr>
          <a:xfrm>
            <a:off x="1435942" y="1542661"/>
            <a:ext cx="6272115" cy="5194041"/>
          </a:xfrm>
        </p:spPr>
        <p:txBody>
          <a:bodyPr>
            <a:normAutofit/>
          </a:bodyPr>
          <a:lstStyle/>
          <a:p>
            <a:pPr marL="0" indent="0" algn="ctr">
              <a:buNone/>
            </a:pPr>
            <a:r>
              <a:rPr lang="en-US" sz="3600" dirty="0">
                <a:latin typeface="Bodoni MT Condensed" panose="02070606080606020203" pitchFamily="18" charset="0"/>
              </a:rPr>
              <a:t>“But the LORD sits enthroned forever;             He has established his throne for justice,  </a:t>
            </a:r>
          </a:p>
          <a:p>
            <a:pPr marL="0" indent="0" algn="ctr">
              <a:buNone/>
            </a:pPr>
            <a:r>
              <a:rPr lang="en-US" sz="3600" dirty="0">
                <a:latin typeface="Bodoni MT Condensed" panose="02070606080606020203" pitchFamily="18" charset="0"/>
              </a:rPr>
              <a:t>and He judges the world with righteousness; He judges the peoples with uprightness.  </a:t>
            </a:r>
          </a:p>
          <a:p>
            <a:pPr marL="0" indent="0" algn="ctr">
              <a:buNone/>
            </a:pPr>
            <a:r>
              <a:rPr lang="en-US" sz="3600" dirty="0">
                <a:latin typeface="Bodoni MT Condensed" panose="02070606080606020203" pitchFamily="18" charset="0"/>
              </a:rPr>
              <a:t>The LORD is a stronghold for the oppressed,    a stronghold in times of trouble.  </a:t>
            </a:r>
          </a:p>
          <a:p>
            <a:pPr marL="0" indent="0" algn="ctr">
              <a:buNone/>
            </a:pPr>
            <a:r>
              <a:rPr lang="en-US" sz="3600" dirty="0">
                <a:latin typeface="Bodoni MT Condensed" panose="02070606080606020203" pitchFamily="18" charset="0"/>
              </a:rPr>
              <a:t>And those who know your name put their trust in you, for you, O LORD, have not forsaken those who seek you.” (ESV)</a:t>
            </a:r>
            <a:endParaRPr lang="en-US" sz="4400" dirty="0">
              <a:latin typeface="Bodoni MT Condensed" panose="02070606080606020203" pitchFamily="18" charset="0"/>
            </a:endParaRPr>
          </a:p>
        </p:txBody>
      </p:sp>
    </p:spTree>
    <p:extLst>
      <p:ext uri="{BB962C8B-B14F-4D97-AF65-F5344CB8AC3E}">
        <p14:creationId xmlns:p14="http://schemas.microsoft.com/office/powerpoint/2010/main" val="36801914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486</TotalTime>
  <Words>321</Words>
  <Application>Microsoft Office PowerPoint</Application>
  <PresentationFormat>On-screen Show (4:3)</PresentationFormat>
  <Paragraphs>27</Paragraphs>
  <Slides>5</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Bodoni MT Condensed</vt:lpstr>
      <vt:lpstr>Calibri</vt:lpstr>
      <vt:lpstr>Calibri Light</vt:lpstr>
      <vt:lpstr>Office Theme</vt:lpstr>
      <vt:lpstr>“And           Justice    For All”</vt:lpstr>
      <vt:lpstr>Justice and the Golden Rule</vt:lpstr>
      <vt:lpstr>God’s Justice Isn’t Blind</vt:lpstr>
      <vt:lpstr>The Lord Expects us to     Stand for Justice</vt:lpstr>
      <vt:lpstr>Psalm 9:7-10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And Justice for All</dc:title>
  <dc:creator>Steve</dc:creator>
  <cp:lastModifiedBy>Steve</cp:lastModifiedBy>
  <cp:revision>21</cp:revision>
  <dcterms:created xsi:type="dcterms:W3CDTF">2020-07-02T13:51:53Z</dcterms:created>
  <dcterms:modified xsi:type="dcterms:W3CDTF">2020-10-23T15:08:12Z</dcterms:modified>
</cp:coreProperties>
</file>