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1" r:id="rId5"/>
    <p:sldId id="259" r:id="rId6"/>
    <p:sldId id="263" r:id="rId7"/>
    <p:sldId id="260"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0" d="100"/>
          <a:sy n="90" d="100"/>
        </p:scale>
        <p:origin x="20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40F082-995B-4FDF-A14F-C8F920FA548B}" type="datetimeFigureOut">
              <a:rPr lang="en-US" smtClean="0"/>
              <a:t>1/31/2021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7C8421-DB22-4B1E-B6AF-C9885DE216B8}" type="slidenum">
              <a:rPr lang="en-US" smtClean="0"/>
              <a:t>‹#›</a:t>
            </a:fld>
            <a:endParaRPr lang="en-US"/>
          </a:p>
        </p:txBody>
      </p:sp>
    </p:spTree>
    <p:extLst>
      <p:ext uri="{BB962C8B-B14F-4D97-AF65-F5344CB8AC3E}">
        <p14:creationId xmlns:p14="http://schemas.microsoft.com/office/powerpoint/2010/main" val="36257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9B900-6C95-45BE-903E-A743ABB155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09E266-2B43-4C33-BCCE-3132D99B3D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BAB835-83DF-4FFA-B09B-417A912494BD}"/>
              </a:ext>
            </a:extLst>
          </p:cNvPr>
          <p:cNvSpPr>
            <a:spLocks noGrp="1"/>
          </p:cNvSpPr>
          <p:nvPr>
            <p:ph type="dt" sz="half" idx="10"/>
          </p:nvPr>
        </p:nvSpPr>
        <p:spPr/>
        <p:txBody>
          <a:bodyPr/>
          <a:lstStyle/>
          <a:p>
            <a:fld id="{FDC85D7B-3D99-4D66-B6C3-34FD70820B57}" type="datetimeFigureOut">
              <a:rPr lang="en-US" smtClean="0"/>
              <a:t>1/31/2021</a:t>
            </a:fld>
            <a:endParaRPr lang="en-US"/>
          </a:p>
        </p:txBody>
      </p:sp>
      <p:sp>
        <p:nvSpPr>
          <p:cNvPr id="5" name="Footer Placeholder 4">
            <a:extLst>
              <a:ext uri="{FF2B5EF4-FFF2-40B4-BE49-F238E27FC236}">
                <a16:creationId xmlns:a16="http://schemas.microsoft.com/office/drawing/2014/main" id="{DB28B3A1-F72B-46A0-B937-FCE4B7EEEA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CEBD7C-0E03-41FD-BD2A-14223BDD368B}"/>
              </a:ext>
            </a:extLst>
          </p:cNvPr>
          <p:cNvSpPr>
            <a:spLocks noGrp="1"/>
          </p:cNvSpPr>
          <p:nvPr>
            <p:ph type="sldNum" sz="quarter" idx="12"/>
          </p:nvPr>
        </p:nvSpPr>
        <p:spPr/>
        <p:txBody>
          <a:bodyPr/>
          <a:lstStyle/>
          <a:p>
            <a:fld id="{924D1CAD-AEB2-4D63-8E6D-1BA1DB88C287}" type="slidenum">
              <a:rPr lang="en-US" smtClean="0"/>
              <a:t>‹#›</a:t>
            </a:fld>
            <a:endParaRPr lang="en-US"/>
          </a:p>
        </p:txBody>
      </p:sp>
    </p:spTree>
    <p:extLst>
      <p:ext uri="{BB962C8B-B14F-4D97-AF65-F5344CB8AC3E}">
        <p14:creationId xmlns:p14="http://schemas.microsoft.com/office/powerpoint/2010/main" val="71371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49D74-C484-4C00-AABA-6BBD2FAACA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28F168-A76D-43B4-A25D-456838F6F4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5084E7-F765-46CB-AE6E-26279C93D7B8}"/>
              </a:ext>
            </a:extLst>
          </p:cNvPr>
          <p:cNvSpPr>
            <a:spLocks noGrp="1"/>
          </p:cNvSpPr>
          <p:nvPr>
            <p:ph type="dt" sz="half" idx="10"/>
          </p:nvPr>
        </p:nvSpPr>
        <p:spPr/>
        <p:txBody>
          <a:bodyPr/>
          <a:lstStyle/>
          <a:p>
            <a:fld id="{FDC85D7B-3D99-4D66-B6C3-34FD70820B57}" type="datetimeFigureOut">
              <a:rPr lang="en-US" smtClean="0"/>
              <a:t>1/31/2021</a:t>
            </a:fld>
            <a:endParaRPr lang="en-US"/>
          </a:p>
        </p:txBody>
      </p:sp>
      <p:sp>
        <p:nvSpPr>
          <p:cNvPr id="5" name="Footer Placeholder 4">
            <a:extLst>
              <a:ext uri="{FF2B5EF4-FFF2-40B4-BE49-F238E27FC236}">
                <a16:creationId xmlns:a16="http://schemas.microsoft.com/office/drawing/2014/main" id="{369E33E3-D427-4320-B4A7-6E26906619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6DA7ED-9F80-48C6-9038-DAA266EE2CF0}"/>
              </a:ext>
            </a:extLst>
          </p:cNvPr>
          <p:cNvSpPr>
            <a:spLocks noGrp="1"/>
          </p:cNvSpPr>
          <p:nvPr>
            <p:ph type="sldNum" sz="quarter" idx="12"/>
          </p:nvPr>
        </p:nvSpPr>
        <p:spPr/>
        <p:txBody>
          <a:bodyPr/>
          <a:lstStyle/>
          <a:p>
            <a:fld id="{924D1CAD-AEB2-4D63-8E6D-1BA1DB88C287}" type="slidenum">
              <a:rPr lang="en-US" smtClean="0"/>
              <a:t>‹#›</a:t>
            </a:fld>
            <a:endParaRPr lang="en-US"/>
          </a:p>
        </p:txBody>
      </p:sp>
    </p:spTree>
    <p:extLst>
      <p:ext uri="{BB962C8B-B14F-4D97-AF65-F5344CB8AC3E}">
        <p14:creationId xmlns:p14="http://schemas.microsoft.com/office/powerpoint/2010/main" val="1204510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131385-F33A-456C-9FEC-9D36E70D1B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1113B1-E42F-4C79-9A1B-EF04B7B4E7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7ED071-4A23-4A60-8B4F-3A9CAF679683}"/>
              </a:ext>
            </a:extLst>
          </p:cNvPr>
          <p:cNvSpPr>
            <a:spLocks noGrp="1"/>
          </p:cNvSpPr>
          <p:nvPr>
            <p:ph type="dt" sz="half" idx="10"/>
          </p:nvPr>
        </p:nvSpPr>
        <p:spPr/>
        <p:txBody>
          <a:bodyPr/>
          <a:lstStyle/>
          <a:p>
            <a:fld id="{FDC85D7B-3D99-4D66-B6C3-34FD70820B57}" type="datetimeFigureOut">
              <a:rPr lang="en-US" smtClean="0"/>
              <a:t>1/31/2021</a:t>
            </a:fld>
            <a:endParaRPr lang="en-US"/>
          </a:p>
        </p:txBody>
      </p:sp>
      <p:sp>
        <p:nvSpPr>
          <p:cNvPr id="5" name="Footer Placeholder 4">
            <a:extLst>
              <a:ext uri="{FF2B5EF4-FFF2-40B4-BE49-F238E27FC236}">
                <a16:creationId xmlns:a16="http://schemas.microsoft.com/office/drawing/2014/main" id="{B4527A11-97FD-4F73-BAEE-6F402E165D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48F3AD-D5F3-4D29-A029-52250B0063C8}"/>
              </a:ext>
            </a:extLst>
          </p:cNvPr>
          <p:cNvSpPr>
            <a:spLocks noGrp="1"/>
          </p:cNvSpPr>
          <p:nvPr>
            <p:ph type="sldNum" sz="quarter" idx="12"/>
          </p:nvPr>
        </p:nvSpPr>
        <p:spPr/>
        <p:txBody>
          <a:bodyPr/>
          <a:lstStyle/>
          <a:p>
            <a:fld id="{924D1CAD-AEB2-4D63-8E6D-1BA1DB88C287}" type="slidenum">
              <a:rPr lang="en-US" smtClean="0"/>
              <a:t>‹#›</a:t>
            </a:fld>
            <a:endParaRPr lang="en-US"/>
          </a:p>
        </p:txBody>
      </p:sp>
    </p:spTree>
    <p:extLst>
      <p:ext uri="{BB962C8B-B14F-4D97-AF65-F5344CB8AC3E}">
        <p14:creationId xmlns:p14="http://schemas.microsoft.com/office/powerpoint/2010/main" val="2969260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2B77E-1863-45D1-ADAD-0AAB59F44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3DD06E-EE22-4F3F-9DB1-A14BBBE4BE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47257E-9AB9-4308-817F-F61ABBD6B4D5}"/>
              </a:ext>
            </a:extLst>
          </p:cNvPr>
          <p:cNvSpPr>
            <a:spLocks noGrp="1"/>
          </p:cNvSpPr>
          <p:nvPr>
            <p:ph type="dt" sz="half" idx="10"/>
          </p:nvPr>
        </p:nvSpPr>
        <p:spPr/>
        <p:txBody>
          <a:bodyPr/>
          <a:lstStyle/>
          <a:p>
            <a:fld id="{FDC85D7B-3D99-4D66-B6C3-34FD70820B57}" type="datetimeFigureOut">
              <a:rPr lang="en-US" smtClean="0"/>
              <a:t>1/31/2021</a:t>
            </a:fld>
            <a:endParaRPr lang="en-US"/>
          </a:p>
        </p:txBody>
      </p:sp>
      <p:sp>
        <p:nvSpPr>
          <p:cNvPr id="5" name="Footer Placeholder 4">
            <a:extLst>
              <a:ext uri="{FF2B5EF4-FFF2-40B4-BE49-F238E27FC236}">
                <a16:creationId xmlns:a16="http://schemas.microsoft.com/office/drawing/2014/main" id="{DA977729-2C90-46D9-A272-5776087D17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C192F3-B732-4605-A496-35FB5DE88642}"/>
              </a:ext>
            </a:extLst>
          </p:cNvPr>
          <p:cNvSpPr>
            <a:spLocks noGrp="1"/>
          </p:cNvSpPr>
          <p:nvPr>
            <p:ph type="sldNum" sz="quarter" idx="12"/>
          </p:nvPr>
        </p:nvSpPr>
        <p:spPr/>
        <p:txBody>
          <a:bodyPr/>
          <a:lstStyle/>
          <a:p>
            <a:fld id="{924D1CAD-AEB2-4D63-8E6D-1BA1DB88C287}" type="slidenum">
              <a:rPr lang="en-US" smtClean="0"/>
              <a:t>‹#›</a:t>
            </a:fld>
            <a:endParaRPr lang="en-US"/>
          </a:p>
        </p:txBody>
      </p:sp>
    </p:spTree>
    <p:extLst>
      <p:ext uri="{BB962C8B-B14F-4D97-AF65-F5344CB8AC3E}">
        <p14:creationId xmlns:p14="http://schemas.microsoft.com/office/powerpoint/2010/main" val="4180340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331AB-696E-455E-B82E-9400BFBBE2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176FAE-9C9D-4EC4-8E14-4D78FEDA3E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936FD8-BC0A-4078-8638-3B244BB8298E}"/>
              </a:ext>
            </a:extLst>
          </p:cNvPr>
          <p:cNvSpPr>
            <a:spLocks noGrp="1"/>
          </p:cNvSpPr>
          <p:nvPr>
            <p:ph type="dt" sz="half" idx="10"/>
          </p:nvPr>
        </p:nvSpPr>
        <p:spPr/>
        <p:txBody>
          <a:bodyPr/>
          <a:lstStyle/>
          <a:p>
            <a:fld id="{FDC85D7B-3D99-4D66-B6C3-34FD70820B57}" type="datetimeFigureOut">
              <a:rPr lang="en-US" smtClean="0"/>
              <a:t>1/31/2021</a:t>
            </a:fld>
            <a:endParaRPr lang="en-US"/>
          </a:p>
        </p:txBody>
      </p:sp>
      <p:sp>
        <p:nvSpPr>
          <p:cNvPr id="5" name="Footer Placeholder 4">
            <a:extLst>
              <a:ext uri="{FF2B5EF4-FFF2-40B4-BE49-F238E27FC236}">
                <a16:creationId xmlns:a16="http://schemas.microsoft.com/office/drawing/2014/main" id="{EF265F61-0499-4C8B-A131-260214CF97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0473D6-EE31-4CBE-AC91-B72F83F19FFA}"/>
              </a:ext>
            </a:extLst>
          </p:cNvPr>
          <p:cNvSpPr>
            <a:spLocks noGrp="1"/>
          </p:cNvSpPr>
          <p:nvPr>
            <p:ph type="sldNum" sz="quarter" idx="12"/>
          </p:nvPr>
        </p:nvSpPr>
        <p:spPr/>
        <p:txBody>
          <a:bodyPr/>
          <a:lstStyle/>
          <a:p>
            <a:fld id="{924D1CAD-AEB2-4D63-8E6D-1BA1DB88C287}" type="slidenum">
              <a:rPr lang="en-US" smtClean="0"/>
              <a:t>‹#›</a:t>
            </a:fld>
            <a:endParaRPr lang="en-US"/>
          </a:p>
        </p:txBody>
      </p:sp>
    </p:spTree>
    <p:extLst>
      <p:ext uri="{BB962C8B-B14F-4D97-AF65-F5344CB8AC3E}">
        <p14:creationId xmlns:p14="http://schemas.microsoft.com/office/powerpoint/2010/main" val="2783696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CFE95-679B-4DD5-8276-61D4CC81E1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12E12B-6D0F-4222-B47C-5A882F5A2C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DB9A9E-AA5C-4CAF-84F4-FC9A5E8649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97B5BF-538A-4BA3-9F5B-30BFC2B6B270}"/>
              </a:ext>
            </a:extLst>
          </p:cNvPr>
          <p:cNvSpPr>
            <a:spLocks noGrp="1"/>
          </p:cNvSpPr>
          <p:nvPr>
            <p:ph type="dt" sz="half" idx="10"/>
          </p:nvPr>
        </p:nvSpPr>
        <p:spPr/>
        <p:txBody>
          <a:bodyPr/>
          <a:lstStyle/>
          <a:p>
            <a:fld id="{FDC85D7B-3D99-4D66-B6C3-34FD70820B57}" type="datetimeFigureOut">
              <a:rPr lang="en-US" smtClean="0"/>
              <a:t>1/31/2021</a:t>
            </a:fld>
            <a:endParaRPr lang="en-US"/>
          </a:p>
        </p:txBody>
      </p:sp>
      <p:sp>
        <p:nvSpPr>
          <p:cNvPr id="6" name="Footer Placeholder 5">
            <a:extLst>
              <a:ext uri="{FF2B5EF4-FFF2-40B4-BE49-F238E27FC236}">
                <a16:creationId xmlns:a16="http://schemas.microsoft.com/office/drawing/2014/main" id="{5807DA55-FE7C-43FA-883F-074B2BEEF6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BB103C-660F-4759-9B35-D9CDA063A2D0}"/>
              </a:ext>
            </a:extLst>
          </p:cNvPr>
          <p:cNvSpPr>
            <a:spLocks noGrp="1"/>
          </p:cNvSpPr>
          <p:nvPr>
            <p:ph type="sldNum" sz="quarter" idx="12"/>
          </p:nvPr>
        </p:nvSpPr>
        <p:spPr/>
        <p:txBody>
          <a:bodyPr/>
          <a:lstStyle/>
          <a:p>
            <a:fld id="{924D1CAD-AEB2-4D63-8E6D-1BA1DB88C287}" type="slidenum">
              <a:rPr lang="en-US" smtClean="0"/>
              <a:t>‹#›</a:t>
            </a:fld>
            <a:endParaRPr lang="en-US"/>
          </a:p>
        </p:txBody>
      </p:sp>
    </p:spTree>
    <p:extLst>
      <p:ext uri="{BB962C8B-B14F-4D97-AF65-F5344CB8AC3E}">
        <p14:creationId xmlns:p14="http://schemas.microsoft.com/office/powerpoint/2010/main" val="1242352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F51D8-5670-4DA1-BD9B-C8F9CF8B71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B53A9A4-85E9-45E6-A842-8C85C765CE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159563-1301-4D02-8E58-AADCAFBBFC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977F26-58D7-449C-AF10-E6E272D6E9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BAD2CB-503C-402C-A6D8-3512C4B541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F45DE56-F3D8-4245-BFA9-0955008AB62F}"/>
              </a:ext>
            </a:extLst>
          </p:cNvPr>
          <p:cNvSpPr>
            <a:spLocks noGrp="1"/>
          </p:cNvSpPr>
          <p:nvPr>
            <p:ph type="dt" sz="half" idx="10"/>
          </p:nvPr>
        </p:nvSpPr>
        <p:spPr/>
        <p:txBody>
          <a:bodyPr/>
          <a:lstStyle/>
          <a:p>
            <a:fld id="{FDC85D7B-3D99-4D66-B6C3-34FD70820B57}" type="datetimeFigureOut">
              <a:rPr lang="en-US" smtClean="0"/>
              <a:t>1/31/2021</a:t>
            </a:fld>
            <a:endParaRPr lang="en-US"/>
          </a:p>
        </p:txBody>
      </p:sp>
      <p:sp>
        <p:nvSpPr>
          <p:cNvPr id="8" name="Footer Placeholder 7">
            <a:extLst>
              <a:ext uri="{FF2B5EF4-FFF2-40B4-BE49-F238E27FC236}">
                <a16:creationId xmlns:a16="http://schemas.microsoft.com/office/drawing/2014/main" id="{9E8B4DBF-98D8-49E8-A096-A3D00E4F4A8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9BEBD6-32AA-4EF7-80AE-FB53E6436153}"/>
              </a:ext>
            </a:extLst>
          </p:cNvPr>
          <p:cNvSpPr>
            <a:spLocks noGrp="1"/>
          </p:cNvSpPr>
          <p:nvPr>
            <p:ph type="sldNum" sz="quarter" idx="12"/>
          </p:nvPr>
        </p:nvSpPr>
        <p:spPr/>
        <p:txBody>
          <a:bodyPr/>
          <a:lstStyle/>
          <a:p>
            <a:fld id="{924D1CAD-AEB2-4D63-8E6D-1BA1DB88C287}" type="slidenum">
              <a:rPr lang="en-US" smtClean="0"/>
              <a:t>‹#›</a:t>
            </a:fld>
            <a:endParaRPr lang="en-US"/>
          </a:p>
        </p:txBody>
      </p:sp>
    </p:spTree>
    <p:extLst>
      <p:ext uri="{BB962C8B-B14F-4D97-AF65-F5344CB8AC3E}">
        <p14:creationId xmlns:p14="http://schemas.microsoft.com/office/powerpoint/2010/main" val="217979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71821-5838-4927-B277-FFE94AE338E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478AA2-1FE5-4554-A34A-02FD7CEC6B1A}"/>
              </a:ext>
            </a:extLst>
          </p:cNvPr>
          <p:cNvSpPr>
            <a:spLocks noGrp="1"/>
          </p:cNvSpPr>
          <p:nvPr>
            <p:ph type="dt" sz="half" idx="10"/>
          </p:nvPr>
        </p:nvSpPr>
        <p:spPr/>
        <p:txBody>
          <a:bodyPr/>
          <a:lstStyle/>
          <a:p>
            <a:fld id="{FDC85D7B-3D99-4D66-B6C3-34FD70820B57}" type="datetimeFigureOut">
              <a:rPr lang="en-US" smtClean="0"/>
              <a:t>1/31/2021</a:t>
            </a:fld>
            <a:endParaRPr lang="en-US"/>
          </a:p>
        </p:txBody>
      </p:sp>
      <p:sp>
        <p:nvSpPr>
          <p:cNvPr id="4" name="Footer Placeholder 3">
            <a:extLst>
              <a:ext uri="{FF2B5EF4-FFF2-40B4-BE49-F238E27FC236}">
                <a16:creationId xmlns:a16="http://schemas.microsoft.com/office/drawing/2014/main" id="{3F53ADCB-434C-4E0C-8829-EDC614A2BB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B4D6A4-123B-4BF0-87EC-5485B8464EC0}"/>
              </a:ext>
            </a:extLst>
          </p:cNvPr>
          <p:cNvSpPr>
            <a:spLocks noGrp="1"/>
          </p:cNvSpPr>
          <p:nvPr>
            <p:ph type="sldNum" sz="quarter" idx="12"/>
          </p:nvPr>
        </p:nvSpPr>
        <p:spPr/>
        <p:txBody>
          <a:bodyPr/>
          <a:lstStyle/>
          <a:p>
            <a:fld id="{924D1CAD-AEB2-4D63-8E6D-1BA1DB88C287}" type="slidenum">
              <a:rPr lang="en-US" smtClean="0"/>
              <a:t>‹#›</a:t>
            </a:fld>
            <a:endParaRPr lang="en-US"/>
          </a:p>
        </p:txBody>
      </p:sp>
    </p:spTree>
    <p:extLst>
      <p:ext uri="{BB962C8B-B14F-4D97-AF65-F5344CB8AC3E}">
        <p14:creationId xmlns:p14="http://schemas.microsoft.com/office/powerpoint/2010/main" val="1866393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C39BF5-9903-4923-AF2A-E5E1F489BD60}"/>
              </a:ext>
            </a:extLst>
          </p:cNvPr>
          <p:cNvSpPr>
            <a:spLocks noGrp="1"/>
          </p:cNvSpPr>
          <p:nvPr>
            <p:ph type="dt" sz="half" idx="10"/>
          </p:nvPr>
        </p:nvSpPr>
        <p:spPr/>
        <p:txBody>
          <a:bodyPr/>
          <a:lstStyle/>
          <a:p>
            <a:fld id="{FDC85D7B-3D99-4D66-B6C3-34FD70820B57}" type="datetimeFigureOut">
              <a:rPr lang="en-US" smtClean="0"/>
              <a:t>1/31/2021</a:t>
            </a:fld>
            <a:endParaRPr lang="en-US"/>
          </a:p>
        </p:txBody>
      </p:sp>
      <p:sp>
        <p:nvSpPr>
          <p:cNvPr id="3" name="Footer Placeholder 2">
            <a:extLst>
              <a:ext uri="{FF2B5EF4-FFF2-40B4-BE49-F238E27FC236}">
                <a16:creationId xmlns:a16="http://schemas.microsoft.com/office/drawing/2014/main" id="{355C4B82-9AC3-4CCC-BA68-6ED0F53F87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4DA843-795E-440C-8FC8-E0B479BFA9CC}"/>
              </a:ext>
            </a:extLst>
          </p:cNvPr>
          <p:cNvSpPr>
            <a:spLocks noGrp="1"/>
          </p:cNvSpPr>
          <p:nvPr>
            <p:ph type="sldNum" sz="quarter" idx="12"/>
          </p:nvPr>
        </p:nvSpPr>
        <p:spPr/>
        <p:txBody>
          <a:bodyPr/>
          <a:lstStyle/>
          <a:p>
            <a:fld id="{924D1CAD-AEB2-4D63-8E6D-1BA1DB88C287}" type="slidenum">
              <a:rPr lang="en-US" smtClean="0"/>
              <a:t>‹#›</a:t>
            </a:fld>
            <a:endParaRPr lang="en-US"/>
          </a:p>
        </p:txBody>
      </p:sp>
    </p:spTree>
    <p:extLst>
      <p:ext uri="{BB962C8B-B14F-4D97-AF65-F5344CB8AC3E}">
        <p14:creationId xmlns:p14="http://schemas.microsoft.com/office/powerpoint/2010/main" val="3238375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4C3C3-498C-47E0-9626-A60259C662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A03B90-EBD3-49C7-979F-8B0E3BC9BD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DE34D-4D29-41EC-9B3A-E7EA878748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E29E76-960F-4D2F-AACC-09597E020DCA}"/>
              </a:ext>
            </a:extLst>
          </p:cNvPr>
          <p:cNvSpPr>
            <a:spLocks noGrp="1"/>
          </p:cNvSpPr>
          <p:nvPr>
            <p:ph type="dt" sz="half" idx="10"/>
          </p:nvPr>
        </p:nvSpPr>
        <p:spPr/>
        <p:txBody>
          <a:bodyPr/>
          <a:lstStyle/>
          <a:p>
            <a:fld id="{FDC85D7B-3D99-4D66-B6C3-34FD70820B57}" type="datetimeFigureOut">
              <a:rPr lang="en-US" smtClean="0"/>
              <a:t>1/31/2021</a:t>
            </a:fld>
            <a:endParaRPr lang="en-US"/>
          </a:p>
        </p:txBody>
      </p:sp>
      <p:sp>
        <p:nvSpPr>
          <p:cNvPr id="6" name="Footer Placeholder 5">
            <a:extLst>
              <a:ext uri="{FF2B5EF4-FFF2-40B4-BE49-F238E27FC236}">
                <a16:creationId xmlns:a16="http://schemas.microsoft.com/office/drawing/2014/main" id="{9D0A7D99-E3E0-4348-BBFA-73BB3857EB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11CC61-11EB-44D7-9383-F4C9D3E2356B}"/>
              </a:ext>
            </a:extLst>
          </p:cNvPr>
          <p:cNvSpPr>
            <a:spLocks noGrp="1"/>
          </p:cNvSpPr>
          <p:nvPr>
            <p:ph type="sldNum" sz="quarter" idx="12"/>
          </p:nvPr>
        </p:nvSpPr>
        <p:spPr/>
        <p:txBody>
          <a:bodyPr/>
          <a:lstStyle/>
          <a:p>
            <a:fld id="{924D1CAD-AEB2-4D63-8E6D-1BA1DB88C287}" type="slidenum">
              <a:rPr lang="en-US" smtClean="0"/>
              <a:t>‹#›</a:t>
            </a:fld>
            <a:endParaRPr lang="en-US"/>
          </a:p>
        </p:txBody>
      </p:sp>
    </p:spTree>
    <p:extLst>
      <p:ext uri="{BB962C8B-B14F-4D97-AF65-F5344CB8AC3E}">
        <p14:creationId xmlns:p14="http://schemas.microsoft.com/office/powerpoint/2010/main" val="4233074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FC873-76A0-40F8-81E4-4462301613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5DFF3BF-697A-4F91-983B-86DF553CA1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143E6B-48A4-41B7-A511-62A66D3283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18514E-002E-45F5-8A9F-ADD70A7126DC}"/>
              </a:ext>
            </a:extLst>
          </p:cNvPr>
          <p:cNvSpPr>
            <a:spLocks noGrp="1"/>
          </p:cNvSpPr>
          <p:nvPr>
            <p:ph type="dt" sz="half" idx="10"/>
          </p:nvPr>
        </p:nvSpPr>
        <p:spPr/>
        <p:txBody>
          <a:bodyPr/>
          <a:lstStyle/>
          <a:p>
            <a:fld id="{FDC85D7B-3D99-4D66-B6C3-34FD70820B57}" type="datetimeFigureOut">
              <a:rPr lang="en-US" smtClean="0"/>
              <a:t>1/31/2021</a:t>
            </a:fld>
            <a:endParaRPr lang="en-US"/>
          </a:p>
        </p:txBody>
      </p:sp>
      <p:sp>
        <p:nvSpPr>
          <p:cNvPr id="6" name="Footer Placeholder 5">
            <a:extLst>
              <a:ext uri="{FF2B5EF4-FFF2-40B4-BE49-F238E27FC236}">
                <a16:creationId xmlns:a16="http://schemas.microsoft.com/office/drawing/2014/main" id="{8A5E3C77-F99F-4807-958A-9573AA5A40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3953AB-3D7F-4F7C-BC8E-BA4AE82C6851}"/>
              </a:ext>
            </a:extLst>
          </p:cNvPr>
          <p:cNvSpPr>
            <a:spLocks noGrp="1"/>
          </p:cNvSpPr>
          <p:nvPr>
            <p:ph type="sldNum" sz="quarter" idx="12"/>
          </p:nvPr>
        </p:nvSpPr>
        <p:spPr/>
        <p:txBody>
          <a:bodyPr/>
          <a:lstStyle/>
          <a:p>
            <a:fld id="{924D1CAD-AEB2-4D63-8E6D-1BA1DB88C287}" type="slidenum">
              <a:rPr lang="en-US" smtClean="0"/>
              <a:t>‹#›</a:t>
            </a:fld>
            <a:endParaRPr lang="en-US"/>
          </a:p>
        </p:txBody>
      </p:sp>
    </p:spTree>
    <p:extLst>
      <p:ext uri="{BB962C8B-B14F-4D97-AF65-F5344CB8AC3E}">
        <p14:creationId xmlns:p14="http://schemas.microsoft.com/office/powerpoint/2010/main" val="1054873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CD5C9B-BAC9-4FDF-A6E7-434C146795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E1B0D4B-5177-494B-B156-C3BA4A1632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38D1E7-9B16-4736-81B0-734DE57DFD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C85D7B-3D99-4D66-B6C3-34FD70820B57}" type="datetimeFigureOut">
              <a:rPr lang="en-US" smtClean="0"/>
              <a:t>1/31/2021</a:t>
            </a:fld>
            <a:endParaRPr lang="en-US"/>
          </a:p>
        </p:txBody>
      </p:sp>
      <p:sp>
        <p:nvSpPr>
          <p:cNvPr id="5" name="Footer Placeholder 4">
            <a:extLst>
              <a:ext uri="{FF2B5EF4-FFF2-40B4-BE49-F238E27FC236}">
                <a16:creationId xmlns:a16="http://schemas.microsoft.com/office/drawing/2014/main" id="{878C59A8-D05E-4509-91AF-C390C89D6D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51EA76-C5AD-4781-866C-3C0E6C2CBB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4D1CAD-AEB2-4D63-8E6D-1BA1DB88C287}" type="slidenum">
              <a:rPr lang="en-US" smtClean="0"/>
              <a:t>‹#›</a:t>
            </a:fld>
            <a:endParaRPr lang="en-US"/>
          </a:p>
        </p:txBody>
      </p:sp>
    </p:spTree>
    <p:extLst>
      <p:ext uri="{BB962C8B-B14F-4D97-AF65-F5344CB8AC3E}">
        <p14:creationId xmlns:p14="http://schemas.microsoft.com/office/powerpoint/2010/main" val="42238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7CF23-5CD0-4744-AA24-AC9D75D171CA}"/>
              </a:ext>
            </a:extLst>
          </p:cNvPr>
          <p:cNvSpPr>
            <a:spLocks noGrp="1"/>
          </p:cNvSpPr>
          <p:nvPr>
            <p:ph type="ctrTitle"/>
          </p:nvPr>
        </p:nvSpPr>
        <p:spPr>
          <a:xfrm>
            <a:off x="7028497" y="1783959"/>
            <a:ext cx="5163502" cy="1645041"/>
          </a:xfrm>
        </p:spPr>
        <p:txBody>
          <a:bodyPr anchor="b">
            <a:noAutofit/>
          </a:bodyPr>
          <a:lstStyle/>
          <a:p>
            <a:r>
              <a:rPr lang="en-US" b="1" dirty="0"/>
              <a:t>When Jesus Stood Still</a:t>
            </a:r>
          </a:p>
        </p:txBody>
      </p:sp>
      <p:sp>
        <p:nvSpPr>
          <p:cNvPr id="3" name="Subtitle 2">
            <a:extLst>
              <a:ext uri="{FF2B5EF4-FFF2-40B4-BE49-F238E27FC236}">
                <a16:creationId xmlns:a16="http://schemas.microsoft.com/office/drawing/2014/main" id="{1FD21847-A298-4E86-9722-75A341A87293}"/>
              </a:ext>
            </a:extLst>
          </p:cNvPr>
          <p:cNvSpPr>
            <a:spLocks noGrp="1"/>
          </p:cNvSpPr>
          <p:nvPr>
            <p:ph type="subTitle" idx="1"/>
          </p:nvPr>
        </p:nvSpPr>
        <p:spPr>
          <a:xfrm>
            <a:off x="8104694" y="6049108"/>
            <a:ext cx="4087305" cy="808892"/>
          </a:xfrm>
        </p:spPr>
        <p:txBody>
          <a:bodyPr anchor="t">
            <a:normAutofit/>
          </a:bodyPr>
          <a:lstStyle/>
          <a:p>
            <a:pPr algn="r"/>
            <a:r>
              <a:rPr lang="en-US" sz="2000" dirty="0"/>
              <a:t>Church of Christ at Medina</a:t>
            </a:r>
          </a:p>
          <a:p>
            <a:pPr algn="r"/>
            <a:r>
              <a:rPr lang="en-US" sz="2000" dirty="0"/>
              <a:t>January 31</a:t>
            </a:r>
            <a:r>
              <a:rPr lang="en-US" sz="2000" baseline="30000" dirty="0"/>
              <a:t>st</a:t>
            </a:r>
            <a:r>
              <a:rPr lang="en-US" sz="2000" dirty="0"/>
              <a:t>, 2021</a:t>
            </a:r>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CA6C1390-278F-4B3F-95F7-C51B8093C8C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140952496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451BA99-FDA1-4C21-8937-D374BF3806E8}"/>
              </a:ext>
            </a:extLst>
          </p:cNvPr>
          <p:cNvSpPr/>
          <p:nvPr/>
        </p:nvSpPr>
        <p:spPr>
          <a:xfrm>
            <a:off x="7413674" y="0"/>
            <a:ext cx="4803636"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AE4C016-F680-4B5F-AA7B-9C56FCDE2582}"/>
              </a:ext>
            </a:extLst>
          </p:cNvPr>
          <p:cNvPicPr>
            <a:picLocks noChangeAspect="1"/>
          </p:cNvPicPr>
          <p:nvPr/>
        </p:nvPicPr>
        <p:blipFill rotWithShape="1">
          <a:blip r:embed="rId2" cstate="email">
            <a:alphaModFix/>
            <a:extLst>
              <a:ext uri="{28A0092B-C50C-407E-A947-70E740481C1C}">
                <a14:useLocalDpi xmlns:a14="http://schemas.microsoft.com/office/drawing/2010/main"/>
              </a:ext>
            </a:extLst>
          </a:blip>
          <a:srcRect/>
          <a:stretch/>
        </p:blipFill>
        <p:spPr>
          <a:xfrm>
            <a:off x="7958559" y="183095"/>
            <a:ext cx="3895511" cy="4178095"/>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99903BD9-32B6-41D7-8457-F39A4CFA43BC}"/>
              </a:ext>
            </a:extLst>
          </p:cNvPr>
          <p:cNvSpPr>
            <a:spLocks noGrp="1"/>
          </p:cNvSpPr>
          <p:nvPr>
            <p:ph type="title"/>
          </p:nvPr>
        </p:nvSpPr>
        <p:spPr>
          <a:xfrm>
            <a:off x="0" y="-19421"/>
            <a:ext cx="7413674" cy="990092"/>
          </a:xfrm>
        </p:spPr>
        <p:txBody>
          <a:bodyPr>
            <a:normAutofit fontScale="90000"/>
          </a:bodyPr>
          <a:lstStyle/>
          <a:p>
            <a:r>
              <a:rPr lang="en-US" b="1" dirty="0">
                <a:solidFill>
                  <a:srgbClr val="000000"/>
                </a:solidFill>
              </a:rPr>
              <a:t>Many Today Are Blind…Spiritually!</a:t>
            </a:r>
          </a:p>
        </p:txBody>
      </p:sp>
      <p:sp>
        <p:nvSpPr>
          <p:cNvPr id="3" name="Content Placeholder 2">
            <a:extLst>
              <a:ext uri="{FF2B5EF4-FFF2-40B4-BE49-F238E27FC236}">
                <a16:creationId xmlns:a16="http://schemas.microsoft.com/office/drawing/2014/main" id="{C899A301-D7AA-47DE-B4A4-016DF8016514}"/>
              </a:ext>
            </a:extLst>
          </p:cNvPr>
          <p:cNvSpPr>
            <a:spLocks noGrp="1"/>
          </p:cNvSpPr>
          <p:nvPr>
            <p:ph idx="1"/>
          </p:nvPr>
        </p:nvSpPr>
        <p:spPr>
          <a:xfrm>
            <a:off x="140676" y="970670"/>
            <a:ext cx="7247687" cy="5887329"/>
          </a:xfrm>
        </p:spPr>
        <p:txBody>
          <a:bodyPr anchor="t">
            <a:normAutofit/>
          </a:bodyPr>
          <a:lstStyle/>
          <a:p>
            <a:pPr marL="457200" indent="-457200">
              <a:buFont typeface="+mj-lt"/>
              <a:buAutoNum type="arabicPeriod"/>
            </a:pPr>
            <a:r>
              <a:rPr lang="en-US" sz="2400" dirty="0">
                <a:solidFill>
                  <a:srgbClr val="000000"/>
                </a:solidFill>
              </a:rPr>
              <a:t>Some are blinded by the evils of this world.</a:t>
            </a:r>
          </a:p>
          <a:p>
            <a:pPr lvl="1"/>
            <a:r>
              <a:rPr lang="en-US" sz="2000" dirty="0">
                <a:solidFill>
                  <a:srgbClr val="000000"/>
                </a:solidFill>
              </a:rPr>
              <a:t>The physical pleasures of this life – and the pursuit of them – will often blind people.  </a:t>
            </a:r>
          </a:p>
          <a:p>
            <a:pPr lvl="1"/>
            <a:r>
              <a:rPr lang="en-US" sz="2000" dirty="0">
                <a:solidFill>
                  <a:srgbClr val="000000"/>
                </a:solidFill>
              </a:rPr>
              <a:t>These evil works are often compared to darkness, as opposed to the light of righteousness found in Christ.</a:t>
            </a:r>
          </a:p>
          <a:p>
            <a:pPr marL="457200" indent="-457200">
              <a:buFont typeface="+mj-lt"/>
              <a:buAutoNum type="arabicPeriod"/>
            </a:pPr>
            <a:r>
              <a:rPr lang="en-US" sz="2400" dirty="0">
                <a:solidFill>
                  <a:srgbClr val="000000"/>
                </a:solidFill>
              </a:rPr>
              <a:t>Some are blinded because they fail to see the light of the gospel.</a:t>
            </a:r>
          </a:p>
          <a:p>
            <a:pPr lvl="1"/>
            <a:r>
              <a:rPr lang="en-US" sz="2000" dirty="0">
                <a:solidFill>
                  <a:srgbClr val="000000"/>
                </a:solidFill>
              </a:rPr>
              <a:t>The devil is constantly trying to shroud or blind people.  He will cast doubt and insults on the gospel.</a:t>
            </a:r>
          </a:p>
          <a:p>
            <a:pPr lvl="1"/>
            <a:r>
              <a:rPr lang="en-US" sz="2000" dirty="0">
                <a:solidFill>
                  <a:srgbClr val="000000"/>
                </a:solidFill>
              </a:rPr>
              <a:t>“It is outdated…uneducated…non-inclusive…hateful…”</a:t>
            </a:r>
          </a:p>
          <a:p>
            <a:pPr lvl="1"/>
            <a:r>
              <a:rPr lang="en-US" sz="2000" dirty="0">
                <a:solidFill>
                  <a:srgbClr val="000000"/>
                </a:solidFill>
              </a:rPr>
              <a:t>These are all false narratives that prevent people from seeing the grace of God and His desire for men to live righteously.</a:t>
            </a:r>
          </a:p>
          <a:p>
            <a:pPr marL="457200" indent="-457200">
              <a:buFont typeface="+mj-lt"/>
              <a:buAutoNum type="arabicPeriod"/>
            </a:pPr>
            <a:r>
              <a:rPr lang="en-US" sz="2400" dirty="0">
                <a:solidFill>
                  <a:srgbClr val="000000"/>
                </a:solidFill>
              </a:rPr>
              <a:t>Some choose to be blinded by some things. </a:t>
            </a:r>
          </a:p>
          <a:p>
            <a:pPr lvl="1"/>
            <a:r>
              <a:rPr lang="en-US" sz="2000" dirty="0">
                <a:solidFill>
                  <a:srgbClr val="000000"/>
                </a:solidFill>
              </a:rPr>
              <a:t>This is an extremely dangerous condition.  We “selectively” see or are “selectively” blind to our condition.</a:t>
            </a:r>
          </a:p>
          <a:p>
            <a:pPr lvl="1"/>
            <a:r>
              <a:rPr lang="en-US" sz="2000" dirty="0">
                <a:solidFill>
                  <a:srgbClr val="000000"/>
                </a:solidFill>
              </a:rPr>
              <a:t>As Christians, we must keep an honest heart and an honest examination of our lives.</a:t>
            </a:r>
          </a:p>
        </p:txBody>
      </p:sp>
      <p:cxnSp>
        <p:nvCxnSpPr>
          <p:cNvPr id="7" name="Straight Connector 6">
            <a:extLst>
              <a:ext uri="{FF2B5EF4-FFF2-40B4-BE49-F238E27FC236}">
                <a16:creationId xmlns:a16="http://schemas.microsoft.com/office/drawing/2014/main" id="{2AC5FE6F-FCEC-4093-9636-78A403949C2B}"/>
              </a:ext>
            </a:extLst>
          </p:cNvPr>
          <p:cNvCxnSpPr>
            <a:cxnSpLocks/>
          </p:cNvCxnSpPr>
          <p:nvPr/>
        </p:nvCxnSpPr>
        <p:spPr>
          <a:xfrm>
            <a:off x="-25310" y="787791"/>
            <a:ext cx="7438984"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8AE8996-C85C-4351-B92A-88EE3B93F0B3}"/>
              </a:ext>
            </a:extLst>
          </p:cNvPr>
          <p:cNvSpPr txBox="1"/>
          <p:nvPr/>
        </p:nvSpPr>
        <p:spPr>
          <a:xfrm>
            <a:off x="7958559" y="4834474"/>
            <a:ext cx="3895512" cy="1323439"/>
          </a:xfrm>
          <a:prstGeom prst="rect">
            <a:avLst/>
          </a:prstGeom>
          <a:noFill/>
        </p:spPr>
        <p:txBody>
          <a:bodyPr wrap="square" rtlCol="0">
            <a:spAutoFit/>
          </a:bodyPr>
          <a:lstStyle/>
          <a:p>
            <a:r>
              <a:rPr lang="en-US" sz="2000" b="1" dirty="0">
                <a:solidFill>
                  <a:schemeClr val="bg1"/>
                </a:solidFill>
              </a:rPr>
              <a:t>John 3:19-20, Ephesians 5:11-12, 2 Corinthians 4:1-6, John 9:41, Luke 18:9-14, Revelation 3:14-22, 2 Cor. 13:5</a:t>
            </a:r>
          </a:p>
        </p:txBody>
      </p:sp>
      <p:sp>
        <p:nvSpPr>
          <p:cNvPr id="19" name="TextBox 18">
            <a:extLst>
              <a:ext uri="{FF2B5EF4-FFF2-40B4-BE49-F238E27FC236}">
                <a16:creationId xmlns:a16="http://schemas.microsoft.com/office/drawing/2014/main" id="{EF4F322E-4FBC-4E04-8848-DD6FC77428D5}"/>
              </a:ext>
            </a:extLst>
          </p:cNvPr>
          <p:cNvSpPr txBox="1"/>
          <p:nvPr/>
        </p:nvSpPr>
        <p:spPr>
          <a:xfrm>
            <a:off x="7940167" y="4380611"/>
            <a:ext cx="1856975" cy="461665"/>
          </a:xfrm>
          <a:prstGeom prst="rect">
            <a:avLst/>
          </a:prstGeom>
          <a:noFill/>
        </p:spPr>
        <p:txBody>
          <a:bodyPr wrap="square" rtlCol="0">
            <a:spAutoFit/>
          </a:bodyPr>
          <a:lstStyle/>
          <a:p>
            <a:r>
              <a:rPr lang="en-US" sz="2400" b="1" u="sng" dirty="0">
                <a:solidFill>
                  <a:schemeClr val="bg1"/>
                </a:solidFill>
              </a:rPr>
              <a:t>References</a:t>
            </a:r>
          </a:p>
        </p:txBody>
      </p:sp>
    </p:spTree>
    <p:extLst>
      <p:ext uri="{BB962C8B-B14F-4D97-AF65-F5344CB8AC3E}">
        <p14:creationId xmlns:p14="http://schemas.microsoft.com/office/powerpoint/2010/main" val="3136396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451BA99-FDA1-4C21-8937-D374BF3806E8}"/>
              </a:ext>
            </a:extLst>
          </p:cNvPr>
          <p:cNvSpPr/>
          <p:nvPr/>
        </p:nvSpPr>
        <p:spPr>
          <a:xfrm>
            <a:off x="7413674" y="0"/>
            <a:ext cx="4803636"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AE4C016-F680-4B5F-AA7B-9C56FCDE2582}"/>
              </a:ext>
            </a:extLst>
          </p:cNvPr>
          <p:cNvPicPr>
            <a:picLocks noChangeAspect="1"/>
          </p:cNvPicPr>
          <p:nvPr/>
        </p:nvPicPr>
        <p:blipFill rotWithShape="1">
          <a:blip r:embed="rId2" cstate="email">
            <a:alphaModFix/>
            <a:extLst>
              <a:ext uri="{28A0092B-C50C-407E-A947-70E740481C1C}">
                <a14:useLocalDpi xmlns:a14="http://schemas.microsoft.com/office/drawing/2010/main"/>
              </a:ext>
            </a:extLst>
          </a:blip>
          <a:srcRect/>
          <a:stretch/>
        </p:blipFill>
        <p:spPr>
          <a:xfrm>
            <a:off x="7958559" y="183095"/>
            <a:ext cx="3895511" cy="4178095"/>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99903BD9-32B6-41D7-8457-F39A4CFA43BC}"/>
              </a:ext>
            </a:extLst>
          </p:cNvPr>
          <p:cNvSpPr>
            <a:spLocks noGrp="1"/>
          </p:cNvSpPr>
          <p:nvPr>
            <p:ph type="title"/>
          </p:nvPr>
        </p:nvSpPr>
        <p:spPr>
          <a:xfrm>
            <a:off x="0" y="-19421"/>
            <a:ext cx="7413674" cy="990092"/>
          </a:xfrm>
        </p:spPr>
        <p:txBody>
          <a:bodyPr>
            <a:normAutofit fontScale="90000"/>
          </a:bodyPr>
          <a:lstStyle/>
          <a:p>
            <a:r>
              <a:rPr lang="en-US" b="1" dirty="0">
                <a:solidFill>
                  <a:srgbClr val="000000"/>
                </a:solidFill>
              </a:rPr>
              <a:t>We still need to call out for Jesus.</a:t>
            </a:r>
          </a:p>
        </p:txBody>
      </p:sp>
      <p:sp>
        <p:nvSpPr>
          <p:cNvPr id="3" name="Content Placeholder 2">
            <a:extLst>
              <a:ext uri="{FF2B5EF4-FFF2-40B4-BE49-F238E27FC236}">
                <a16:creationId xmlns:a16="http://schemas.microsoft.com/office/drawing/2014/main" id="{C899A301-D7AA-47DE-B4A4-016DF8016514}"/>
              </a:ext>
            </a:extLst>
          </p:cNvPr>
          <p:cNvSpPr>
            <a:spLocks noGrp="1"/>
          </p:cNvSpPr>
          <p:nvPr>
            <p:ph idx="1"/>
          </p:nvPr>
        </p:nvSpPr>
        <p:spPr>
          <a:xfrm>
            <a:off x="82994" y="879231"/>
            <a:ext cx="7247687" cy="5978768"/>
          </a:xfrm>
        </p:spPr>
        <p:txBody>
          <a:bodyPr anchor="t">
            <a:noAutofit/>
          </a:bodyPr>
          <a:lstStyle/>
          <a:p>
            <a:pPr marL="457200" indent="-457200">
              <a:buFont typeface="+mj-lt"/>
              <a:buAutoNum type="arabicPeriod"/>
            </a:pPr>
            <a:r>
              <a:rPr lang="en-US" dirty="0">
                <a:solidFill>
                  <a:srgbClr val="000000"/>
                </a:solidFill>
              </a:rPr>
              <a:t>Bartimaeus was in a dire situation.</a:t>
            </a:r>
          </a:p>
          <a:p>
            <a:pPr lvl="1"/>
            <a:r>
              <a:rPr lang="en-US" dirty="0">
                <a:solidFill>
                  <a:srgbClr val="000000"/>
                </a:solidFill>
              </a:rPr>
              <a:t>He had no medical prospects for healing.  </a:t>
            </a:r>
          </a:p>
          <a:p>
            <a:pPr lvl="1"/>
            <a:r>
              <a:rPr lang="en-US" dirty="0">
                <a:solidFill>
                  <a:srgbClr val="000000"/>
                </a:solidFill>
              </a:rPr>
              <a:t>He had no opportunities for provisions but relied on the mercy of others.</a:t>
            </a:r>
          </a:p>
          <a:p>
            <a:pPr lvl="1"/>
            <a:r>
              <a:rPr lang="en-US" dirty="0">
                <a:solidFill>
                  <a:srgbClr val="000000"/>
                </a:solidFill>
              </a:rPr>
              <a:t>His only real hope rested in the man from Nazareth of whom he had undoubtedly heard.  So, when he heard that this Jesus was passing by, he cried out for help!</a:t>
            </a:r>
          </a:p>
          <a:p>
            <a:pPr marL="457200" indent="-457200">
              <a:buFont typeface="+mj-lt"/>
              <a:buAutoNum type="arabicPeriod"/>
            </a:pPr>
            <a:r>
              <a:rPr lang="en-US" dirty="0">
                <a:solidFill>
                  <a:srgbClr val="000000"/>
                </a:solidFill>
              </a:rPr>
              <a:t>Our situation, spiritually, is like that of the blind man.</a:t>
            </a:r>
          </a:p>
          <a:p>
            <a:pPr lvl="1"/>
            <a:r>
              <a:rPr lang="en-US" dirty="0">
                <a:solidFill>
                  <a:srgbClr val="000000"/>
                </a:solidFill>
              </a:rPr>
              <a:t>We are dead  in our trespasses, and we have no prospects for healing on our own.  Rather, our only hope is through the sacrifice of Jesus.</a:t>
            </a:r>
          </a:p>
          <a:p>
            <a:pPr lvl="1"/>
            <a:r>
              <a:rPr lang="en-US" dirty="0">
                <a:solidFill>
                  <a:srgbClr val="000000"/>
                </a:solidFill>
              </a:rPr>
              <a:t>What should we do then when we know Jesus is passing by?  Cry out for His love and mercy!</a:t>
            </a:r>
          </a:p>
          <a:p>
            <a:pPr lvl="1"/>
            <a:r>
              <a:rPr lang="en-US" dirty="0">
                <a:solidFill>
                  <a:srgbClr val="000000"/>
                </a:solidFill>
              </a:rPr>
              <a:t>When does Jesus pass us by?</a:t>
            </a:r>
          </a:p>
        </p:txBody>
      </p:sp>
      <p:cxnSp>
        <p:nvCxnSpPr>
          <p:cNvPr id="7" name="Straight Connector 6">
            <a:extLst>
              <a:ext uri="{FF2B5EF4-FFF2-40B4-BE49-F238E27FC236}">
                <a16:creationId xmlns:a16="http://schemas.microsoft.com/office/drawing/2014/main" id="{2AC5FE6F-FCEC-4093-9636-78A403949C2B}"/>
              </a:ext>
            </a:extLst>
          </p:cNvPr>
          <p:cNvCxnSpPr>
            <a:cxnSpLocks/>
          </p:cNvCxnSpPr>
          <p:nvPr/>
        </p:nvCxnSpPr>
        <p:spPr>
          <a:xfrm>
            <a:off x="-25310" y="787791"/>
            <a:ext cx="7438984"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8AE8996-C85C-4351-B92A-88EE3B93F0B3}"/>
              </a:ext>
            </a:extLst>
          </p:cNvPr>
          <p:cNvSpPr txBox="1"/>
          <p:nvPr/>
        </p:nvSpPr>
        <p:spPr>
          <a:xfrm>
            <a:off x="7958559" y="4834474"/>
            <a:ext cx="3895511" cy="1015663"/>
          </a:xfrm>
          <a:prstGeom prst="rect">
            <a:avLst/>
          </a:prstGeom>
          <a:noFill/>
        </p:spPr>
        <p:txBody>
          <a:bodyPr wrap="square" rtlCol="0">
            <a:spAutoFit/>
          </a:bodyPr>
          <a:lstStyle/>
          <a:p>
            <a:r>
              <a:rPr lang="en-US" sz="2000" b="1" dirty="0">
                <a:solidFill>
                  <a:schemeClr val="bg1"/>
                </a:solidFill>
              </a:rPr>
              <a:t>Mark 6:53-56, 1:40-45, 2:1-12, 3:10, 5:21-43, 7:31-37, 8:22-26</a:t>
            </a:r>
          </a:p>
          <a:p>
            <a:r>
              <a:rPr lang="en-US" sz="2000" b="1" dirty="0">
                <a:solidFill>
                  <a:schemeClr val="bg1"/>
                </a:solidFill>
              </a:rPr>
              <a:t>Ephesians 2:1, 1 Peter 1:19</a:t>
            </a:r>
          </a:p>
        </p:txBody>
      </p:sp>
      <p:sp>
        <p:nvSpPr>
          <p:cNvPr id="19" name="TextBox 18">
            <a:extLst>
              <a:ext uri="{FF2B5EF4-FFF2-40B4-BE49-F238E27FC236}">
                <a16:creationId xmlns:a16="http://schemas.microsoft.com/office/drawing/2014/main" id="{EF4F322E-4FBC-4E04-8848-DD6FC77428D5}"/>
              </a:ext>
            </a:extLst>
          </p:cNvPr>
          <p:cNvSpPr txBox="1"/>
          <p:nvPr/>
        </p:nvSpPr>
        <p:spPr>
          <a:xfrm>
            <a:off x="7940167" y="4380611"/>
            <a:ext cx="1856975" cy="461665"/>
          </a:xfrm>
          <a:prstGeom prst="rect">
            <a:avLst/>
          </a:prstGeom>
          <a:noFill/>
        </p:spPr>
        <p:txBody>
          <a:bodyPr wrap="square" rtlCol="0">
            <a:spAutoFit/>
          </a:bodyPr>
          <a:lstStyle/>
          <a:p>
            <a:r>
              <a:rPr lang="en-US" sz="2400" b="1" u="sng" dirty="0">
                <a:solidFill>
                  <a:schemeClr val="bg1"/>
                </a:solidFill>
              </a:rPr>
              <a:t>References</a:t>
            </a:r>
          </a:p>
        </p:txBody>
      </p:sp>
    </p:spTree>
    <p:extLst>
      <p:ext uri="{BB962C8B-B14F-4D97-AF65-F5344CB8AC3E}">
        <p14:creationId xmlns:p14="http://schemas.microsoft.com/office/powerpoint/2010/main" val="142262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451BA99-FDA1-4C21-8937-D374BF3806E8}"/>
              </a:ext>
            </a:extLst>
          </p:cNvPr>
          <p:cNvSpPr/>
          <p:nvPr/>
        </p:nvSpPr>
        <p:spPr>
          <a:xfrm>
            <a:off x="7413674" y="0"/>
            <a:ext cx="4803636"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AE4C016-F680-4B5F-AA7B-9C56FCDE2582}"/>
              </a:ext>
            </a:extLst>
          </p:cNvPr>
          <p:cNvPicPr>
            <a:picLocks noChangeAspect="1"/>
          </p:cNvPicPr>
          <p:nvPr/>
        </p:nvPicPr>
        <p:blipFill rotWithShape="1">
          <a:blip r:embed="rId2" cstate="email">
            <a:alphaModFix/>
            <a:extLst>
              <a:ext uri="{28A0092B-C50C-407E-A947-70E740481C1C}">
                <a14:useLocalDpi xmlns:a14="http://schemas.microsoft.com/office/drawing/2010/main"/>
              </a:ext>
            </a:extLst>
          </a:blip>
          <a:srcRect/>
          <a:stretch/>
        </p:blipFill>
        <p:spPr>
          <a:xfrm>
            <a:off x="7958559" y="183095"/>
            <a:ext cx="3895511" cy="4178095"/>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99903BD9-32B6-41D7-8457-F39A4CFA43BC}"/>
              </a:ext>
            </a:extLst>
          </p:cNvPr>
          <p:cNvSpPr>
            <a:spLocks noGrp="1"/>
          </p:cNvSpPr>
          <p:nvPr>
            <p:ph type="title"/>
          </p:nvPr>
        </p:nvSpPr>
        <p:spPr>
          <a:xfrm>
            <a:off x="0" y="-19421"/>
            <a:ext cx="7413674" cy="990092"/>
          </a:xfrm>
        </p:spPr>
        <p:txBody>
          <a:bodyPr>
            <a:normAutofit fontScale="90000"/>
          </a:bodyPr>
          <a:lstStyle/>
          <a:p>
            <a:r>
              <a:rPr lang="en-US" b="1" dirty="0">
                <a:solidFill>
                  <a:srgbClr val="000000"/>
                </a:solidFill>
              </a:rPr>
              <a:t>We still need to call out for Jesus.</a:t>
            </a:r>
          </a:p>
        </p:txBody>
      </p:sp>
      <p:sp>
        <p:nvSpPr>
          <p:cNvPr id="3" name="Content Placeholder 2">
            <a:extLst>
              <a:ext uri="{FF2B5EF4-FFF2-40B4-BE49-F238E27FC236}">
                <a16:creationId xmlns:a16="http://schemas.microsoft.com/office/drawing/2014/main" id="{C899A301-D7AA-47DE-B4A4-016DF8016514}"/>
              </a:ext>
            </a:extLst>
          </p:cNvPr>
          <p:cNvSpPr>
            <a:spLocks noGrp="1"/>
          </p:cNvSpPr>
          <p:nvPr>
            <p:ph idx="1"/>
          </p:nvPr>
        </p:nvSpPr>
        <p:spPr>
          <a:xfrm>
            <a:off x="82994" y="879231"/>
            <a:ext cx="7247687" cy="5978768"/>
          </a:xfrm>
        </p:spPr>
        <p:txBody>
          <a:bodyPr anchor="t">
            <a:noAutofit/>
          </a:bodyPr>
          <a:lstStyle/>
          <a:p>
            <a:pPr marL="0" indent="0">
              <a:buNone/>
            </a:pPr>
            <a:r>
              <a:rPr lang="en-US" sz="3200" dirty="0">
                <a:solidFill>
                  <a:srgbClr val="000000"/>
                </a:solidFill>
              </a:rPr>
              <a:t>Jesus passes us by…</a:t>
            </a:r>
          </a:p>
          <a:p>
            <a:pPr marL="914400" lvl="1" indent="-457200">
              <a:buFont typeface="+mj-lt"/>
              <a:buAutoNum type="arabicPeriod"/>
            </a:pPr>
            <a:r>
              <a:rPr lang="en-US" sz="2800" dirty="0">
                <a:solidFill>
                  <a:srgbClr val="000000"/>
                </a:solidFill>
              </a:rPr>
              <a:t>…with every sunrise.</a:t>
            </a:r>
          </a:p>
          <a:p>
            <a:pPr marL="914400" lvl="1" indent="-457200">
              <a:buFont typeface="+mj-lt"/>
              <a:buAutoNum type="arabicPeriod"/>
            </a:pPr>
            <a:r>
              <a:rPr lang="en-US" sz="2800" dirty="0">
                <a:solidFill>
                  <a:srgbClr val="000000"/>
                </a:solidFill>
              </a:rPr>
              <a:t>…with every Lord’s Day.</a:t>
            </a:r>
          </a:p>
          <a:p>
            <a:pPr marL="914400" lvl="1" indent="-457200">
              <a:buFont typeface="+mj-lt"/>
              <a:buAutoNum type="arabicPeriod"/>
            </a:pPr>
            <a:r>
              <a:rPr lang="en-US" sz="2800" dirty="0">
                <a:solidFill>
                  <a:srgbClr val="000000"/>
                </a:solidFill>
              </a:rPr>
              <a:t>…with every moment in His Word.</a:t>
            </a:r>
          </a:p>
          <a:p>
            <a:pPr marL="914400" lvl="1" indent="-457200">
              <a:buFont typeface="+mj-lt"/>
              <a:buAutoNum type="arabicPeriod"/>
            </a:pPr>
            <a:r>
              <a:rPr lang="en-US" sz="2800" dirty="0">
                <a:solidFill>
                  <a:srgbClr val="000000"/>
                </a:solidFill>
              </a:rPr>
              <a:t>…with every sermon.</a:t>
            </a:r>
          </a:p>
          <a:p>
            <a:pPr marL="914400" lvl="1" indent="-457200">
              <a:buFont typeface="+mj-lt"/>
              <a:buAutoNum type="arabicPeriod"/>
            </a:pPr>
            <a:r>
              <a:rPr lang="en-US" sz="2800" dirty="0">
                <a:solidFill>
                  <a:srgbClr val="000000"/>
                </a:solidFill>
              </a:rPr>
              <a:t>…with every opportunity to sing and partake of the Lord’s Supper.</a:t>
            </a:r>
          </a:p>
          <a:p>
            <a:pPr marL="914400" lvl="1" indent="-457200">
              <a:buFont typeface="+mj-lt"/>
              <a:buAutoNum type="arabicPeriod"/>
            </a:pPr>
            <a:r>
              <a:rPr lang="en-US" sz="2800" dirty="0">
                <a:solidFill>
                  <a:srgbClr val="000000"/>
                </a:solidFill>
              </a:rPr>
              <a:t>…with every door to teach others.</a:t>
            </a:r>
          </a:p>
          <a:p>
            <a:pPr marL="914400" lvl="1" indent="-457200">
              <a:buFont typeface="+mj-lt"/>
              <a:buAutoNum type="arabicPeriod"/>
            </a:pPr>
            <a:r>
              <a:rPr lang="en-US" sz="2800" dirty="0">
                <a:solidFill>
                  <a:srgbClr val="000000"/>
                </a:solidFill>
              </a:rPr>
              <a:t>…with every period of distress, trial and sadness.</a:t>
            </a:r>
          </a:p>
          <a:p>
            <a:pPr marL="0" indent="0">
              <a:buNone/>
            </a:pPr>
            <a:r>
              <a:rPr lang="en-US" sz="3200" dirty="0">
                <a:solidFill>
                  <a:srgbClr val="000000"/>
                </a:solidFill>
              </a:rPr>
              <a:t>But our Lord is passing by.  He will not always stand at the door and wait.  We must no longer reject or ignore Him!</a:t>
            </a:r>
          </a:p>
        </p:txBody>
      </p:sp>
      <p:cxnSp>
        <p:nvCxnSpPr>
          <p:cNvPr id="7" name="Straight Connector 6">
            <a:extLst>
              <a:ext uri="{FF2B5EF4-FFF2-40B4-BE49-F238E27FC236}">
                <a16:creationId xmlns:a16="http://schemas.microsoft.com/office/drawing/2014/main" id="{2AC5FE6F-FCEC-4093-9636-78A403949C2B}"/>
              </a:ext>
            </a:extLst>
          </p:cNvPr>
          <p:cNvCxnSpPr>
            <a:cxnSpLocks/>
          </p:cNvCxnSpPr>
          <p:nvPr/>
        </p:nvCxnSpPr>
        <p:spPr>
          <a:xfrm>
            <a:off x="-25310" y="787791"/>
            <a:ext cx="7438984"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8AE8996-C85C-4351-B92A-88EE3B93F0B3}"/>
              </a:ext>
            </a:extLst>
          </p:cNvPr>
          <p:cNvSpPr txBox="1"/>
          <p:nvPr/>
        </p:nvSpPr>
        <p:spPr>
          <a:xfrm>
            <a:off x="7958559" y="4834474"/>
            <a:ext cx="3895511" cy="1015663"/>
          </a:xfrm>
          <a:prstGeom prst="rect">
            <a:avLst/>
          </a:prstGeom>
          <a:noFill/>
        </p:spPr>
        <p:txBody>
          <a:bodyPr wrap="square" rtlCol="0">
            <a:spAutoFit/>
          </a:bodyPr>
          <a:lstStyle/>
          <a:p>
            <a:r>
              <a:rPr lang="en-US" sz="2000" b="1" dirty="0">
                <a:solidFill>
                  <a:schemeClr val="bg1"/>
                </a:solidFill>
              </a:rPr>
              <a:t>Mark 6:53-56, 1:40-45, 2:1-12, 3:10, 5:21-43, 7:31-37, 8:22-26</a:t>
            </a:r>
          </a:p>
          <a:p>
            <a:r>
              <a:rPr lang="en-US" sz="2000" b="1" dirty="0">
                <a:solidFill>
                  <a:schemeClr val="bg1"/>
                </a:solidFill>
              </a:rPr>
              <a:t>Ephesians 2:1, 1 Peter 1:19</a:t>
            </a:r>
          </a:p>
        </p:txBody>
      </p:sp>
      <p:sp>
        <p:nvSpPr>
          <p:cNvPr id="19" name="TextBox 18">
            <a:extLst>
              <a:ext uri="{FF2B5EF4-FFF2-40B4-BE49-F238E27FC236}">
                <a16:creationId xmlns:a16="http://schemas.microsoft.com/office/drawing/2014/main" id="{EF4F322E-4FBC-4E04-8848-DD6FC77428D5}"/>
              </a:ext>
            </a:extLst>
          </p:cNvPr>
          <p:cNvSpPr txBox="1"/>
          <p:nvPr/>
        </p:nvSpPr>
        <p:spPr>
          <a:xfrm>
            <a:off x="7940167" y="4380611"/>
            <a:ext cx="1856975" cy="461665"/>
          </a:xfrm>
          <a:prstGeom prst="rect">
            <a:avLst/>
          </a:prstGeom>
          <a:noFill/>
        </p:spPr>
        <p:txBody>
          <a:bodyPr wrap="square" rtlCol="0">
            <a:spAutoFit/>
          </a:bodyPr>
          <a:lstStyle/>
          <a:p>
            <a:r>
              <a:rPr lang="en-US" sz="2400" b="1" u="sng" dirty="0">
                <a:solidFill>
                  <a:schemeClr val="bg1"/>
                </a:solidFill>
              </a:rPr>
              <a:t>References</a:t>
            </a:r>
          </a:p>
        </p:txBody>
      </p:sp>
    </p:spTree>
    <p:extLst>
      <p:ext uri="{BB962C8B-B14F-4D97-AF65-F5344CB8AC3E}">
        <p14:creationId xmlns:p14="http://schemas.microsoft.com/office/powerpoint/2010/main" val="55195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par>
                          <p:cTn id="22" fill="hold">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par>
                          <p:cTn id="25" fill="hold">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451BA99-FDA1-4C21-8937-D374BF3806E8}"/>
              </a:ext>
            </a:extLst>
          </p:cNvPr>
          <p:cNvSpPr/>
          <p:nvPr/>
        </p:nvSpPr>
        <p:spPr>
          <a:xfrm>
            <a:off x="7413674" y="0"/>
            <a:ext cx="4803636"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AE4C016-F680-4B5F-AA7B-9C56FCDE2582}"/>
              </a:ext>
            </a:extLst>
          </p:cNvPr>
          <p:cNvPicPr>
            <a:picLocks noChangeAspect="1"/>
          </p:cNvPicPr>
          <p:nvPr/>
        </p:nvPicPr>
        <p:blipFill rotWithShape="1">
          <a:blip r:embed="rId2" cstate="email">
            <a:alphaModFix/>
            <a:extLst>
              <a:ext uri="{28A0092B-C50C-407E-A947-70E740481C1C}">
                <a14:useLocalDpi xmlns:a14="http://schemas.microsoft.com/office/drawing/2010/main"/>
              </a:ext>
            </a:extLst>
          </a:blip>
          <a:srcRect/>
          <a:stretch/>
        </p:blipFill>
        <p:spPr>
          <a:xfrm>
            <a:off x="7958559" y="183095"/>
            <a:ext cx="3895511" cy="4178095"/>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99903BD9-32B6-41D7-8457-F39A4CFA43BC}"/>
              </a:ext>
            </a:extLst>
          </p:cNvPr>
          <p:cNvSpPr>
            <a:spLocks noGrp="1"/>
          </p:cNvSpPr>
          <p:nvPr>
            <p:ph type="title"/>
          </p:nvPr>
        </p:nvSpPr>
        <p:spPr>
          <a:xfrm>
            <a:off x="0" y="-19421"/>
            <a:ext cx="7413674" cy="990092"/>
          </a:xfrm>
        </p:spPr>
        <p:txBody>
          <a:bodyPr>
            <a:normAutofit/>
          </a:bodyPr>
          <a:lstStyle/>
          <a:p>
            <a:r>
              <a:rPr lang="en-US" b="1" dirty="0">
                <a:solidFill>
                  <a:srgbClr val="000000"/>
                </a:solidFill>
              </a:rPr>
              <a:t>Jesus stood still.</a:t>
            </a:r>
          </a:p>
        </p:txBody>
      </p:sp>
      <p:sp>
        <p:nvSpPr>
          <p:cNvPr id="3" name="Content Placeholder 2">
            <a:extLst>
              <a:ext uri="{FF2B5EF4-FFF2-40B4-BE49-F238E27FC236}">
                <a16:creationId xmlns:a16="http://schemas.microsoft.com/office/drawing/2014/main" id="{C899A301-D7AA-47DE-B4A4-016DF8016514}"/>
              </a:ext>
            </a:extLst>
          </p:cNvPr>
          <p:cNvSpPr>
            <a:spLocks noGrp="1"/>
          </p:cNvSpPr>
          <p:nvPr>
            <p:ph idx="1"/>
          </p:nvPr>
        </p:nvSpPr>
        <p:spPr>
          <a:xfrm>
            <a:off x="140676" y="970670"/>
            <a:ext cx="7247687" cy="5887329"/>
          </a:xfrm>
        </p:spPr>
        <p:txBody>
          <a:bodyPr anchor="t">
            <a:normAutofit/>
          </a:bodyPr>
          <a:lstStyle/>
          <a:p>
            <a:pPr marL="457200" indent="-457200">
              <a:buFont typeface="+mj-lt"/>
              <a:buAutoNum type="arabicPeriod"/>
            </a:pPr>
            <a:r>
              <a:rPr lang="en-US" dirty="0">
                <a:solidFill>
                  <a:srgbClr val="000000"/>
                </a:solidFill>
              </a:rPr>
              <a:t>Consider…</a:t>
            </a:r>
          </a:p>
          <a:p>
            <a:pPr marL="914400" lvl="1" indent="-457200">
              <a:buFont typeface="+mj-lt"/>
              <a:buAutoNum type="arabicPeriod"/>
            </a:pPr>
            <a:r>
              <a:rPr lang="en-US" dirty="0">
                <a:solidFill>
                  <a:srgbClr val="000000"/>
                </a:solidFill>
              </a:rPr>
              <a:t>Jesus is on His way to Jerusalem, determined that He should fulfill the will of God.</a:t>
            </a:r>
          </a:p>
          <a:p>
            <a:pPr marL="914400" lvl="1" indent="-457200">
              <a:buFont typeface="+mj-lt"/>
              <a:buAutoNum type="arabicPeriod"/>
            </a:pPr>
            <a:r>
              <a:rPr lang="en-US" dirty="0">
                <a:solidFill>
                  <a:srgbClr val="000000"/>
                </a:solidFill>
              </a:rPr>
              <a:t>Great crowds are traveling with Him because of the great feast, Passover, and because of His wondrous works.  </a:t>
            </a:r>
          </a:p>
          <a:p>
            <a:pPr marL="914400" lvl="1" indent="-457200">
              <a:buFont typeface="+mj-lt"/>
              <a:buAutoNum type="arabicPeriod"/>
            </a:pPr>
            <a:r>
              <a:rPr lang="en-US" dirty="0">
                <a:solidFill>
                  <a:srgbClr val="000000"/>
                </a:solidFill>
              </a:rPr>
              <a:t>He is busy, preoccupied and determined.  Yet, when He hears the urgent plea of Bartimaeus…”So Jesus stood still.”  </a:t>
            </a:r>
          </a:p>
          <a:p>
            <a:pPr marL="457200" indent="-457200">
              <a:buFont typeface="+mj-lt"/>
              <a:buAutoNum type="arabicPeriod"/>
            </a:pPr>
            <a:r>
              <a:rPr lang="en-US" dirty="0">
                <a:solidFill>
                  <a:srgbClr val="000000"/>
                </a:solidFill>
              </a:rPr>
              <a:t>Jesus placed great emphasis on the saving of souls, all souls, one soul.</a:t>
            </a:r>
          </a:p>
          <a:p>
            <a:pPr marL="457200" indent="-457200">
              <a:buFont typeface="+mj-lt"/>
              <a:buAutoNum type="arabicPeriod"/>
            </a:pPr>
            <a:r>
              <a:rPr lang="en-US" dirty="0">
                <a:solidFill>
                  <a:srgbClr val="000000"/>
                </a:solidFill>
              </a:rPr>
              <a:t>What about me?  Do I see the value in the salvation of just one person?</a:t>
            </a:r>
          </a:p>
        </p:txBody>
      </p:sp>
      <p:cxnSp>
        <p:nvCxnSpPr>
          <p:cNvPr id="7" name="Straight Connector 6">
            <a:extLst>
              <a:ext uri="{FF2B5EF4-FFF2-40B4-BE49-F238E27FC236}">
                <a16:creationId xmlns:a16="http://schemas.microsoft.com/office/drawing/2014/main" id="{2AC5FE6F-FCEC-4093-9636-78A403949C2B}"/>
              </a:ext>
            </a:extLst>
          </p:cNvPr>
          <p:cNvCxnSpPr>
            <a:cxnSpLocks/>
          </p:cNvCxnSpPr>
          <p:nvPr/>
        </p:nvCxnSpPr>
        <p:spPr>
          <a:xfrm>
            <a:off x="-25310" y="787791"/>
            <a:ext cx="7438984"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8AE8996-C85C-4351-B92A-88EE3B93F0B3}"/>
              </a:ext>
            </a:extLst>
          </p:cNvPr>
          <p:cNvSpPr txBox="1"/>
          <p:nvPr/>
        </p:nvSpPr>
        <p:spPr>
          <a:xfrm>
            <a:off x="7958559" y="4834474"/>
            <a:ext cx="3895512" cy="707886"/>
          </a:xfrm>
          <a:prstGeom prst="rect">
            <a:avLst/>
          </a:prstGeom>
          <a:noFill/>
        </p:spPr>
        <p:txBody>
          <a:bodyPr wrap="square" rtlCol="0">
            <a:spAutoFit/>
          </a:bodyPr>
          <a:lstStyle/>
          <a:p>
            <a:r>
              <a:rPr lang="en-US" sz="2000" b="1" dirty="0">
                <a:solidFill>
                  <a:schemeClr val="bg1"/>
                </a:solidFill>
              </a:rPr>
              <a:t>Mark 10:32-34, Luke 15:1-10, Luke 15:31-32</a:t>
            </a:r>
          </a:p>
        </p:txBody>
      </p:sp>
      <p:sp>
        <p:nvSpPr>
          <p:cNvPr id="19" name="TextBox 18">
            <a:extLst>
              <a:ext uri="{FF2B5EF4-FFF2-40B4-BE49-F238E27FC236}">
                <a16:creationId xmlns:a16="http://schemas.microsoft.com/office/drawing/2014/main" id="{EF4F322E-4FBC-4E04-8848-DD6FC77428D5}"/>
              </a:ext>
            </a:extLst>
          </p:cNvPr>
          <p:cNvSpPr txBox="1"/>
          <p:nvPr/>
        </p:nvSpPr>
        <p:spPr>
          <a:xfrm>
            <a:off x="7940167" y="4380611"/>
            <a:ext cx="1856975" cy="461665"/>
          </a:xfrm>
          <a:prstGeom prst="rect">
            <a:avLst/>
          </a:prstGeom>
          <a:noFill/>
        </p:spPr>
        <p:txBody>
          <a:bodyPr wrap="square" rtlCol="0">
            <a:spAutoFit/>
          </a:bodyPr>
          <a:lstStyle/>
          <a:p>
            <a:r>
              <a:rPr lang="en-US" sz="2400" b="1" u="sng" dirty="0">
                <a:solidFill>
                  <a:schemeClr val="bg1"/>
                </a:solidFill>
              </a:rPr>
              <a:t>References</a:t>
            </a:r>
          </a:p>
        </p:txBody>
      </p:sp>
    </p:spTree>
    <p:extLst>
      <p:ext uri="{BB962C8B-B14F-4D97-AF65-F5344CB8AC3E}">
        <p14:creationId xmlns:p14="http://schemas.microsoft.com/office/powerpoint/2010/main" val="451237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451BA99-FDA1-4C21-8937-D374BF3806E8}"/>
              </a:ext>
            </a:extLst>
          </p:cNvPr>
          <p:cNvSpPr/>
          <p:nvPr/>
        </p:nvSpPr>
        <p:spPr>
          <a:xfrm>
            <a:off x="7413674" y="0"/>
            <a:ext cx="4803636"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AE4C016-F680-4B5F-AA7B-9C56FCDE2582}"/>
              </a:ext>
            </a:extLst>
          </p:cNvPr>
          <p:cNvPicPr>
            <a:picLocks noChangeAspect="1"/>
          </p:cNvPicPr>
          <p:nvPr/>
        </p:nvPicPr>
        <p:blipFill rotWithShape="1">
          <a:blip r:embed="rId2" cstate="email">
            <a:alphaModFix/>
            <a:extLst>
              <a:ext uri="{28A0092B-C50C-407E-A947-70E740481C1C}">
                <a14:useLocalDpi xmlns:a14="http://schemas.microsoft.com/office/drawing/2010/main"/>
              </a:ext>
            </a:extLst>
          </a:blip>
          <a:srcRect/>
          <a:stretch/>
        </p:blipFill>
        <p:spPr>
          <a:xfrm>
            <a:off x="7958559" y="183095"/>
            <a:ext cx="3895511" cy="4178095"/>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99903BD9-32B6-41D7-8457-F39A4CFA43BC}"/>
              </a:ext>
            </a:extLst>
          </p:cNvPr>
          <p:cNvSpPr>
            <a:spLocks noGrp="1"/>
          </p:cNvSpPr>
          <p:nvPr>
            <p:ph type="title"/>
          </p:nvPr>
        </p:nvSpPr>
        <p:spPr>
          <a:xfrm>
            <a:off x="0" y="-19421"/>
            <a:ext cx="7413674" cy="990092"/>
          </a:xfrm>
        </p:spPr>
        <p:txBody>
          <a:bodyPr>
            <a:normAutofit/>
          </a:bodyPr>
          <a:lstStyle/>
          <a:p>
            <a:r>
              <a:rPr lang="en-US" b="1" dirty="0">
                <a:solidFill>
                  <a:srgbClr val="000000"/>
                </a:solidFill>
              </a:rPr>
              <a:t>Jesus stood still.</a:t>
            </a:r>
          </a:p>
        </p:txBody>
      </p:sp>
      <p:cxnSp>
        <p:nvCxnSpPr>
          <p:cNvPr id="7" name="Straight Connector 6">
            <a:extLst>
              <a:ext uri="{FF2B5EF4-FFF2-40B4-BE49-F238E27FC236}">
                <a16:creationId xmlns:a16="http://schemas.microsoft.com/office/drawing/2014/main" id="{2AC5FE6F-FCEC-4093-9636-78A403949C2B}"/>
              </a:ext>
            </a:extLst>
          </p:cNvPr>
          <p:cNvCxnSpPr>
            <a:cxnSpLocks/>
          </p:cNvCxnSpPr>
          <p:nvPr/>
        </p:nvCxnSpPr>
        <p:spPr>
          <a:xfrm>
            <a:off x="-25310" y="787791"/>
            <a:ext cx="7438984"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8AE8996-C85C-4351-B92A-88EE3B93F0B3}"/>
              </a:ext>
            </a:extLst>
          </p:cNvPr>
          <p:cNvSpPr txBox="1"/>
          <p:nvPr/>
        </p:nvSpPr>
        <p:spPr>
          <a:xfrm>
            <a:off x="7958559" y="4834474"/>
            <a:ext cx="3895512" cy="707886"/>
          </a:xfrm>
          <a:prstGeom prst="rect">
            <a:avLst/>
          </a:prstGeom>
          <a:noFill/>
        </p:spPr>
        <p:txBody>
          <a:bodyPr wrap="square" rtlCol="0">
            <a:spAutoFit/>
          </a:bodyPr>
          <a:lstStyle/>
          <a:p>
            <a:r>
              <a:rPr lang="en-US" sz="2000" b="1" dirty="0">
                <a:solidFill>
                  <a:schemeClr val="bg1"/>
                </a:solidFill>
              </a:rPr>
              <a:t>Mark 10:32-34, Luke 15:1-10, Luke 15:31-32</a:t>
            </a:r>
          </a:p>
        </p:txBody>
      </p:sp>
      <p:sp>
        <p:nvSpPr>
          <p:cNvPr id="19" name="TextBox 18">
            <a:extLst>
              <a:ext uri="{FF2B5EF4-FFF2-40B4-BE49-F238E27FC236}">
                <a16:creationId xmlns:a16="http://schemas.microsoft.com/office/drawing/2014/main" id="{EF4F322E-4FBC-4E04-8848-DD6FC77428D5}"/>
              </a:ext>
            </a:extLst>
          </p:cNvPr>
          <p:cNvSpPr txBox="1"/>
          <p:nvPr/>
        </p:nvSpPr>
        <p:spPr>
          <a:xfrm>
            <a:off x="7940167" y="4380611"/>
            <a:ext cx="1856975" cy="461665"/>
          </a:xfrm>
          <a:prstGeom prst="rect">
            <a:avLst/>
          </a:prstGeom>
          <a:noFill/>
        </p:spPr>
        <p:txBody>
          <a:bodyPr wrap="square" rtlCol="0">
            <a:spAutoFit/>
          </a:bodyPr>
          <a:lstStyle/>
          <a:p>
            <a:r>
              <a:rPr lang="en-US" sz="2400" b="1" u="sng" dirty="0">
                <a:solidFill>
                  <a:schemeClr val="bg1"/>
                </a:solidFill>
              </a:rPr>
              <a:t>References</a:t>
            </a:r>
          </a:p>
        </p:txBody>
      </p:sp>
      <p:pic>
        <p:nvPicPr>
          <p:cNvPr id="6" name="Picture 5">
            <a:extLst>
              <a:ext uri="{FF2B5EF4-FFF2-40B4-BE49-F238E27FC236}">
                <a16:creationId xmlns:a16="http://schemas.microsoft.com/office/drawing/2014/main" id="{8317B8FC-8B62-43F0-9BF1-DAF240CB77D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37929" y="990091"/>
            <a:ext cx="6639276" cy="5565691"/>
          </a:xfrm>
          <a:prstGeom prst="rect">
            <a:avLst/>
          </a:prstGeom>
        </p:spPr>
      </p:pic>
    </p:spTree>
    <p:extLst>
      <p:ext uri="{BB962C8B-B14F-4D97-AF65-F5344CB8AC3E}">
        <p14:creationId xmlns:p14="http://schemas.microsoft.com/office/powerpoint/2010/main" val="4025917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451BA99-FDA1-4C21-8937-D374BF3806E8}"/>
              </a:ext>
            </a:extLst>
          </p:cNvPr>
          <p:cNvSpPr/>
          <p:nvPr/>
        </p:nvSpPr>
        <p:spPr>
          <a:xfrm>
            <a:off x="7413674" y="0"/>
            <a:ext cx="4803636"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AE4C016-F680-4B5F-AA7B-9C56FCDE2582}"/>
              </a:ext>
            </a:extLst>
          </p:cNvPr>
          <p:cNvPicPr>
            <a:picLocks noChangeAspect="1"/>
          </p:cNvPicPr>
          <p:nvPr/>
        </p:nvPicPr>
        <p:blipFill rotWithShape="1">
          <a:blip r:embed="rId2" cstate="email">
            <a:alphaModFix/>
            <a:extLst>
              <a:ext uri="{28A0092B-C50C-407E-A947-70E740481C1C}">
                <a14:useLocalDpi xmlns:a14="http://schemas.microsoft.com/office/drawing/2010/main"/>
              </a:ext>
            </a:extLst>
          </a:blip>
          <a:srcRect/>
          <a:stretch/>
        </p:blipFill>
        <p:spPr>
          <a:xfrm>
            <a:off x="7958559" y="183095"/>
            <a:ext cx="3895511" cy="4178095"/>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99903BD9-32B6-41D7-8457-F39A4CFA43BC}"/>
              </a:ext>
            </a:extLst>
          </p:cNvPr>
          <p:cNvSpPr>
            <a:spLocks noGrp="1"/>
          </p:cNvSpPr>
          <p:nvPr>
            <p:ph type="title"/>
          </p:nvPr>
        </p:nvSpPr>
        <p:spPr>
          <a:xfrm>
            <a:off x="0" y="-19421"/>
            <a:ext cx="7413674" cy="990092"/>
          </a:xfrm>
        </p:spPr>
        <p:txBody>
          <a:bodyPr>
            <a:normAutofit/>
          </a:bodyPr>
          <a:lstStyle/>
          <a:p>
            <a:r>
              <a:rPr lang="en-US" b="1" dirty="0">
                <a:solidFill>
                  <a:srgbClr val="000000"/>
                </a:solidFill>
              </a:rPr>
              <a:t>Jesus calls for Bartimaeus.</a:t>
            </a:r>
          </a:p>
        </p:txBody>
      </p:sp>
      <p:sp>
        <p:nvSpPr>
          <p:cNvPr id="3" name="Content Placeholder 2">
            <a:extLst>
              <a:ext uri="{FF2B5EF4-FFF2-40B4-BE49-F238E27FC236}">
                <a16:creationId xmlns:a16="http://schemas.microsoft.com/office/drawing/2014/main" id="{C899A301-D7AA-47DE-B4A4-016DF8016514}"/>
              </a:ext>
            </a:extLst>
          </p:cNvPr>
          <p:cNvSpPr>
            <a:spLocks noGrp="1"/>
          </p:cNvSpPr>
          <p:nvPr>
            <p:ph idx="1"/>
          </p:nvPr>
        </p:nvSpPr>
        <p:spPr>
          <a:xfrm>
            <a:off x="112542" y="807252"/>
            <a:ext cx="7275821" cy="6050748"/>
          </a:xfrm>
        </p:spPr>
        <p:txBody>
          <a:bodyPr anchor="t">
            <a:normAutofit/>
          </a:bodyPr>
          <a:lstStyle/>
          <a:p>
            <a:pPr marL="457200" indent="-457200">
              <a:buFont typeface="+mj-lt"/>
              <a:buAutoNum type="arabicPeriod"/>
            </a:pPr>
            <a:r>
              <a:rPr lang="en-US" sz="2400" dirty="0">
                <a:solidFill>
                  <a:srgbClr val="000000"/>
                </a:solidFill>
              </a:rPr>
              <a:t>After Jesus stopped, He then called for Bartimaeus to come to Him.</a:t>
            </a:r>
          </a:p>
          <a:p>
            <a:pPr marL="457200" indent="-457200">
              <a:buFont typeface="+mj-lt"/>
              <a:buAutoNum type="arabicPeriod"/>
            </a:pPr>
            <a:r>
              <a:rPr lang="en-US" sz="2400" dirty="0">
                <a:solidFill>
                  <a:srgbClr val="000000"/>
                </a:solidFill>
              </a:rPr>
              <a:t>Jesus still calls us today through the gospel!</a:t>
            </a:r>
          </a:p>
          <a:p>
            <a:pPr lvl="1"/>
            <a:r>
              <a:rPr lang="en-US" sz="2000" dirty="0"/>
              <a:t>“For I am not ashamed of the gospel of Christ, for it is the power of God for salvation to everyone who believes, to the Jew first and also to the Greek.  For in it the righteousness of God is revealed from faith for faith, as it is written, ‘The righteous shall live by faith.’” </a:t>
            </a:r>
            <a:endParaRPr lang="en-US" sz="2000" dirty="0">
              <a:solidFill>
                <a:srgbClr val="000000"/>
              </a:solidFill>
            </a:endParaRPr>
          </a:p>
          <a:p>
            <a:pPr marL="457200" indent="-457200">
              <a:buFont typeface="+mj-lt"/>
              <a:buAutoNum type="arabicPeriod"/>
            </a:pPr>
            <a:r>
              <a:rPr lang="en-US" sz="2400" dirty="0">
                <a:solidFill>
                  <a:srgbClr val="000000"/>
                </a:solidFill>
              </a:rPr>
              <a:t>How is the gospel carried to others?  Through the words and actions of Christians!</a:t>
            </a:r>
          </a:p>
          <a:p>
            <a:pPr lvl="1"/>
            <a:r>
              <a:rPr lang="en-US" sz="2200" dirty="0"/>
              <a:t>“So faith comes from hearing, and hearing through the word of Christ.” </a:t>
            </a:r>
          </a:p>
          <a:p>
            <a:pPr lvl="1"/>
            <a:r>
              <a:rPr lang="en-US" sz="2200" dirty="0"/>
              <a:t>“Now those who were scattered went about preaching the word.” </a:t>
            </a:r>
          </a:p>
          <a:p>
            <a:pPr lvl="1"/>
            <a:r>
              <a:rPr lang="en-US" sz="2200" dirty="0"/>
              <a:t>“In the same way, let your light shine before others, so that they may see your good works and give glory to your Father who is in heaven.”</a:t>
            </a:r>
            <a:endParaRPr lang="en-US" sz="2200" dirty="0">
              <a:solidFill>
                <a:srgbClr val="000000"/>
              </a:solidFill>
            </a:endParaRPr>
          </a:p>
        </p:txBody>
      </p:sp>
      <p:cxnSp>
        <p:nvCxnSpPr>
          <p:cNvPr id="7" name="Straight Connector 6">
            <a:extLst>
              <a:ext uri="{FF2B5EF4-FFF2-40B4-BE49-F238E27FC236}">
                <a16:creationId xmlns:a16="http://schemas.microsoft.com/office/drawing/2014/main" id="{2AC5FE6F-FCEC-4093-9636-78A403949C2B}"/>
              </a:ext>
            </a:extLst>
          </p:cNvPr>
          <p:cNvCxnSpPr>
            <a:cxnSpLocks/>
          </p:cNvCxnSpPr>
          <p:nvPr/>
        </p:nvCxnSpPr>
        <p:spPr>
          <a:xfrm>
            <a:off x="-25310" y="787791"/>
            <a:ext cx="7438984"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8AE8996-C85C-4351-B92A-88EE3B93F0B3}"/>
              </a:ext>
            </a:extLst>
          </p:cNvPr>
          <p:cNvSpPr txBox="1"/>
          <p:nvPr/>
        </p:nvSpPr>
        <p:spPr>
          <a:xfrm>
            <a:off x="7958559" y="4834474"/>
            <a:ext cx="3895512" cy="1015663"/>
          </a:xfrm>
          <a:prstGeom prst="rect">
            <a:avLst/>
          </a:prstGeom>
          <a:noFill/>
        </p:spPr>
        <p:txBody>
          <a:bodyPr wrap="square" rtlCol="0">
            <a:spAutoFit/>
          </a:bodyPr>
          <a:lstStyle/>
          <a:p>
            <a:r>
              <a:rPr lang="en-US" sz="2000" b="1" dirty="0">
                <a:solidFill>
                  <a:schemeClr val="bg1"/>
                </a:solidFill>
              </a:rPr>
              <a:t>Romans 1:16, Romans 10:13-14, 17, Acts 8:4, Matthew 5:16, Hebrews 12:1-2, Acts 8:39</a:t>
            </a:r>
          </a:p>
        </p:txBody>
      </p:sp>
      <p:sp>
        <p:nvSpPr>
          <p:cNvPr id="19" name="TextBox 18">
            <a:extLst>
              <a:ext uri="{FF2B5EF4-FFF2-40B4-BE49-F238E27FC236}">
                <a16:creationId xmlns:a16="http://schemas.microsoft.com/office/drawing/2014/main" id="{EF4F322E-4FBC-4E04-8848-DD6FC77428D5}"/>
              </a:ext>
            </a:extLst>
          </p:cNvPr>
          <p:cNvSpPr txBox="1"/>
          <p:nvPr/>
        </p:nvSpPr>
        <p:spPr>
          <a:xfrm>
            <a:off x="7940167" y="4380611"/>
            <a:ext cx="1856975" cy="461665"/>
          </a:xfrm>
          <a:prstGeom prst="rect">
            <a:avLst/>
          </a:prstGeom>
          <a:noFill/>
        </p:spPr>
        <p:txBody>
          <a:bodyPr wrap="square" rtlCol="0">
            <a:spAutoFit/>
          </a:bodyPr>
          <a:lstStyle/>
          <a:p>
            <a:r>
              <a:rPr lang="en-US" sz="2400" b="1" u="sng" dirty="0">
                <a:solidFill>
                  <a:schemeClr val="bg1"/>
                </a:solidFill>
              </a:rPr>
              <a:t>References</a:t>
            </a:r>
          </a:p>
        </p:txBody>
      </p:sp>
    </p:spTree>
    <p:extLst>
      <p:ext uri="{BB962C8B-B14F-4D97-AF65-F5344CB8AC3E}">
        <p14:creationId xmlns:p14="http://schemas.microsoft.com/office/powerpoint/2010/main" val="250593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451BA99-FDA1-4C21-8937-D374BF3806E8}"/>
              </a:ext>
            </a:extLst>
          </p:cNvPr>
          <p:cNvSpPr/>
          <p:nvPr/>
        </p:nvSpPr>
        <p:spPr>
          <a:xfrm>
            <a:off x="7413674" y="0"/>
            <a:ext cx="4803636"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AE4C016-F680-4B5F-AA7B-9C56FCDE2582}"/>
              </a:ext>
            </a:extLst>
          </p:cNvPr>
          <p:cNvPicPr>
            <a:picLocks noChangeAspect="1"/>
          </p:cNvPicPr>
          <p:nvPr/>
        </p:nvPicPr>
        <p:blipFill rotWithShape="1">
          <a:blip r:embed="rId2" cstate="email">
            <a:alphaModFix/>
            <a:extLst>
              <a:ext uri="{28A0092B-C50C-407E-A947-70E740481C1C}">
                <a14:useLocalDpi xmlns:a14="http://schemas.microsoft.com/office/drawing/2010/main"/>
              </a:ext>
            </a:extLst>
          </a:blip>
          <a:srcRect/>
          <a:stretch/>
        </p:blipFill>
        <p:spPr>
          <a:xfrm>
            <a:off x="7958559" y="183095"/>
            <a:ext cx="3895511" cy="4178095"/>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99903BD9-32B6-41D7-8457-F39A4CFA43BC}"/>
              </a:ext>
            </a:extLst>
          </p:cNvPr>
          <p:cNvSpPr>
            <a:spLocks noGrp="1"/>
          </p:cNvSpPr>
          <p:nvPr>
            <p:ph type="title"/>
          </p:nvPr>
        </p:nvSpPr>
        <p:spPr>
          <a:xfrm>
            <a:off x="0" y="-19421"/>
            <a:ext cx="7413674" cy="990092"/>
          </a:xfrm>
        </p:spPr>
        <p:txBody>
          <a:bodyPr>
            <a:normAutofit/>
          </a:bodyPr>
          <a:lstStyle/>
          <a:p>
            <a:r>
              <a:rPr lang="en-US" b="1" dirty="0">
                <a:solidFill>
                  <a:srgbClr val="000000"/>
                </a:solidFill>
              </a:rPr>
              <a:t>“Your faith has made you well.”</a:t>
            </a:r>
          </a:p>
        </p:txBody>
      </p:sp>
      <p:sp>
        <p:nvSpPr>
          <p:cNvPr id="3" name="Content Placeholder 2">
            <a:extLst>
              <a:ext uri="{FF2B5EF4-FFF2-40B4-BE49-F238E27FC236}">
                <a16:creationId xmlns:a16="http://schemas.microsoft.com/office/drawing/2014/main" id="{C899A301-D7AA-47DE-B4A4-016DF8016514}"/>
              </a:ext>
            </a:extLst>
          </p:cNvPr>
          <p:cNvSpPr>
            <a:spLocks noGrp="1"/>
          </p:cNvSpPr>
          <p:nvPr>
            <p:ph idx="1"/>
          </p:nvPr>
        </p:nvSpPr>
        <p:spPr>
          <a:xfrm>
            <a:off x="140676" y="970670"/>
            <a:ext cx="7247687" cy="5887329"/>
          </a:xfrm>
        </p:spPr>
        <p:txBody>
          <a:bodyPr anchor="t">
            <a:normAutofit lnSpcReduction="10000"/>
          </a:bodyPr>
          <a:lstStyle/>
          <a:p>
            <a:pPr marL="457200" indent="-457200">
              <a:buFont typeface="+mj-lt"/>
              <a:buAutoNum type="arabicPeriod"/>
            </a:pPr>
            <a:r>
              <a:rPr lang="en-US" sz="2400" dirty="0">
                <a:solidFill>
                  <a:srgbClr val="000000"/>
                </a:solidFill>
              </a:rPr>
              <a:t>Who or what was responsible for Bartimaeus being able to see?  Jesus said, “Go your way; your faith has made you well.”</a:t>
            </a:r>
          </a:p>
          <a:p>
            <a:pPr marL="457200" indent="-457200">
              <a:buFont typeface="+mj-lt"/>
              <a:buAutoNum type="arabicPeriod"/>
            </a:pPr>
            <a:r>
              <a:rPr lang="en-US" sz="2400" dirty="0">
                <a:solidFill>
                  <a:srgbClr val="000000"/>
                </a:solidFill>
              </a:rPr>
              <a:t>We all understand that it was Jesus who gave Bartimaeus his sight.  However, it was given to Bartimaeus based on faith – a belief in the power of Jesus and the willingness to act on that belief.</a:t>
            </a:r>
          </a:p>
          <a:p>
            <a:pPr marL="457200" indent="-457200">
              <a:buFont typeface="+mj-lt"/>
              <a:buAutoNum type="arabicPeriod"/>
            </a:pPr>
            <a:r>
              <a:rPr lang="en-US" sz="2400" dirty="0">
                <a:solidFill>
                  <a:srgbClr val="000000"/>
                </a:solidFill>
              </a:rPr>
              <a:t>Our spiritual sight today is exactly the same.  It is Jesus who provides the sight, but our faith plays a major role.</a:t>
            </a:r>
          </a:p>
          <a:p>
            <a:pPr lvl="1"/>
            <a:r>
              <a:rPr lang="en-US" sz="2200" dirty="0"/>
              <a:t>“And without faith it is impossible to please him, for whoever would draw near to God must believe that He exists and that He rewards those who seek Him.” </a:t>
            </a:r>
          </a:p>
          <a:p>
            <a:pPr lvl="1"/>
            <a:r>
              <a:rPr lang="en-US" sz="2200" dirty="0"/>
              <a:t>“Come to me, all who labor and are heavy laden, and I will give you rest.  Take my yoke upon you, and learn from me, for I am gentle and lowly in heart, and you will find rest for your souls.  For my yoke is easy, and my burden is light.”</a:t>
            </a:r>
          </a:p>
        </p:txBody>
      </p:sp>
      <p:cxnSp>
        <p:nvCxnSpPr>
          <p:cNvPr id="7" name="Straight Connector 6">
            <a:extLst>
              <a:ext uri="{FF2B5EF4-FFF2-40B4-BE49-F238E27FC236}">
                <a16:creationId xmlns:a16="http://schemas.microsoft.com/office/drawing/2014/main" id="{2AC5FE6F-FCEC-4093-9636-78A403949C2B}"/>
              </a:ext>
            </a:extLst>
          </p:cNvPr>
          <p:cNvCxnSpPr>
            <a:cxnSpLocks/>
          </p:cNvCxnSpPr>
          <p:nvPr/>
        </p:nvCxnSpPr>
        <p:spPr>
          <a:xfrm>
            <a:off x="-25310" y="787791"/>
            <a:ext cx="7438984"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8AE8996-C85C-4351-B92A-88EE3B93F0B3}"/>
              </a:ext>
            </a:extLst>
          </p:cNvPr>
          <p:cNvSpPr txBox="1"/>
          <p:nvPr/>
        </p:nvSpPr>
        <p:spPr>
          <a:xfrm>
            <a:off x="7958559" y="4834474"/>
            <a:ext cx="3895512" cy="400110"/>
          </a:xfrm>
          <a:prstGeom prst="rect">
            <a:avLst/>
          </a:prstGeom>
          <a:noFill/>
        </p:spPr>
        <p:txBody>
          <a:bodyPr wrap="square" rtlCol="0">
            <a:spAutoFit/>
          </a:bodyPr>
          <a:lstStyle/>
          <a:p>
            <a:r>
              <a:rPr lang="en-US" sz="2000" b="1" dirty="0">
                <a:solidFill>
                  <a:schemeClr val="bg1"/>
                </a:solidFill>
              </a:rPr>
              <a:t>Hebrews 11:6, Matthew 11:28-30</a:t>
            </a:r>
          </a:p>
        </p:txBody>
      </p:sp>
      <p:sp>
        <p:nvSpPr>
          <p:cNvPr id="19" name="TextBox 18">
            <a:extLst>
              <a:ext uri="{FF2B5EF4-FFF2-40B4-BE49-F238E27FC236}">
                <a16:creationId xmlns:a16="http://schemas.microsoft.com/office/drawing/2014/main" id="{EF4F322E-4FBC-4E04-8848-DD6FC77428D5}"/>
              </a:ext>
            </a:extLst>
          </p:cNvPr>
          <p:cNvSpPr txBox="1"/>
          <p:nvPr/>
        </p:nvSpPr>
        <p:spPr>
          <a:xfrm>
            <a:off x="7940167" y="4380611"/>
            <a:ext cx="1856975" cy="461665"/>
          </a:xfrm>
          <a:prstGeom prst="rect">
            <a:avLst/>
          </a:prstGeom>
          <a:noFill/>
        </p:spPr>
        <p:txBody>
          <a:bodyPr wrap="square" rtlCol="0">
            <a:spAutoFit/>
          </a:bodyPr>
          <a:lstStyle/>
          <a:p>
            <a:r>
              <a:rPr lang="en-US" sz="2400" b="1" u="sng" dirty="0">
                <a:solidFill>
                  <a:schemeClr val="bg1"/>
                </a:solidFill>
              </a:rPr>
              <a:t>References</a:t>
            </a:r>
          </a:p>
        </p:txBody>
      </p:sp>
    </p:spTree>
    <p:extLst>
      <p:ext uri="{BB962C8B-B14F-4D97-AF65-F5344CB8AC3E}">
        <p14:creationId xmlns:p14="http://schemas.microsoft.com/office/powerpoint/2010/main" val="3703225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1382</TotalTime>
  <Words>1001</Words>
  <Application>Microsoft Office PowerPoint</Application>
  <PresentationFormat>Widescreen</PresentationFormat>
  <Paragraphs>71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When Jesus Stood Still</vt:lpstr>
      <vt:lpstr>Many Today Are Blind…Spiritually!</vt:lpstr>
      <vt:lpstr>We still need to call out for Jesus.</vt:lpstr>
      <vt:lpstr>We still need to call out for Jesus.</vt:lpstr>
      <vt:lpstr>Jesus stood still.</vt:lpstr>
      <vt:lpstr>Jesus stood still.</vt:lpstr>
      <vt:lpstr>Jesus calls for Bartimaeus.</vt:lpstr>
      <vt:lpstr>“Your faith has made you well.”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Jesus Stood Still</dc:title>
  <dc:creator>Jeb Holt</dc:creator>
  <cp:lastModifiedBy>Ben Holt</cp:lastModifiedBy>
  <cp:revision>20</cp:revision>
  <dcterms:created xsi:type="dcterms:W3CDTF">2021-01-30T15:05:39Z</dcterms:created>
  <dcterms:modified xsi:type="dcterms:W3CDTF">2021-01-31T22:37:17Z</dcterms:modified>
</cp:coreProperties>
</file>